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Öppna med huvudfrågan: Hur går vi från en analysmodell som beskriver verksamheten till ett designbeslut om vilka objekt som ska göra vad?
Poängen med GRASP är inte att memorera nio ord, utan att få ett språk för att motivera ansvarsfördelning.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Poängtera att målet är resonemang, inte memorering. Studenterna ska kunna säga: “Jag lägger detta ansvar här eftersom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Markera att domänmodellen inte automatiskt blir kodens klassdiagram. Den är ett analysunderlag. Designen lägger till tekniska objekt, ansvar och operationer.</a:t>
            </a:r>
            <a:endParaRPr lang="en-US" dirty="0"/>
          </a:p>
          <a:p>
            <a:r>
              <a:t/>
            </a:r>
          </a:p>
          <a:p>
            <a:r>
              <a:t/>
            </a:r>
          </a:p>
          <a:p>
            <a:r>
              <a:t>PlantUML – diagram på bild 3</a:t>
            </a:r>
          </a:p>
          <a:p>
            <a:r>
              <a:t/>
            </a:r>
          </a:p>
          <a:p>
            <a:r>
              <a:t>@startuml</a:t>
            </a:r>
          </a:p>
          <a:p>
            <a:r>
              <a:t>skinparam classAttributeIconSize 0</a:t>
            </a:r>
          </a:p>
          <a:p>
            <a:r>
              <a:t>left to right direction</a:t>
            </a:r>
          </a:p>
          <a:p>
            <a:r>
              <a:t>rectangle "Krav / Use case\nVad ska ske?" as Krav</a:t>
            </a:r>
          </a:p>
          <a:p>
            <a:r>
              <a:t>rectangle "Domänmodell\nVilka begrepp finns?" as Domain</a:t>
            </a:r>
          </a:p>
          <a:p>
            <a:r>
              <a:t>rectangle "SSD\nVilka systemhändelser sker?" as SSD</a:t>
            </a:r>
          </a:p>
          <a:p>
            <a:r>
              <a:t>rectangle "Designmodell\nVem gör vad?" as Design</a:t>
            </a:r>
          </a:p>
          <a:p>
            <a:r>
              <a:t>rectangle "TypeScript\nHur kodas det?" as Code</a:t>
            </a:r>
          </a:p>
          <a:p>
            <a:r>
              <a:t>Krav --&gt; Domain</a:t>
            </a:r>
          </a:p>
          <a:p>
            <a:r>
              <a:t>Domain --&gt; SSD</a:t>
            </a:r>
          </a:p>
          <a:p>
            <a:r>
              <a:t>SSD --&gt; Design : GRASP: fördela ansvar</a:t>
            </a:r>
          </a:p>
          <a:p>
            <a:r>
              <a:t>Design --&gt; Code</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Här vill du verkligen hålla emot impulsen att lägga in repository/controller. Det är analysens domänmodell. Teknisk design kommer senare.</a:t>
            </a:r>
            <a:endParaRPr lang="en-US" dirty="0"/>
          </a:p>
          <a:p>
            <a:r>
              <a:t/>
            </a:r>
          </a:p>
          <a:p>
            <a:r>
              <a:t/>
            </a:r>
          </a:p>
          <a:p>
            <a:r>
              <a:t>PlantUML – diagram på bild 6</a:t>
            </a:r>
          </a:p>
          <a:p>
            <a:r>
              <a:t/>
            </a:r>
          </a:p>
          <a:p>
            <a:r>
              <a:t>@startuml</a:t>
            </a:r>
          </a:p>
          <a:p>
            <a:r>
              <a:t>skinparam classAttributeIconSize 0</a:t>
            </a:r>
          </a:p>
          <a:p>
            <a:r>
              <a:t>class Product {</a:t>
            </a:r>
          </a:p>
          <a:p>
            <a:r>
              <a:t>  id</a:t>
            </a:r>
          </a:p>
          <a:p>
            <a:r>
              <a:t>  name</a:t>
            </a:r>
          </a:p>
          <a:p>
            <a:r>
              <a:t>  price</a:t>
            </a:r>
          </a:p>
          <a:p>
            <a:r>
              <a:t>}</a:t>
            </a:r>
          </a:p>
          <a:p>
            <a:r>
              <a:t>class Category {</a:t>
            </a:r>
          </a:p>
          <a:p>
            <a:r>
              <a:t>  name</a:t>
            </a:r>
          </a:p>
          <a:p>
            <a:r>
              <a:t>}</a:t>
            </a:r>
          </a:p>
          <a:p>
            <a:r>
              <a:t>class Cart</a:t>
            </a:r>
          </a:p>
          <a:p>
            <a:r>
              <a:t>class CartLine {</a:t>
            </a:r>
          </a:p>
          <a:p>
            <a:r>
              <a:t>  quantity</a:t>
            </a:r>
          </a:p>
          <a:p>
            <a:r>
              <a:t>}</a:t>
            </a:r>
          </a:p>
          <a:p>
            <a:r>
              <a:t>class Customer {</a:t>
            </a:r>
          </a:p>
          <a:p>
            <a:r>
              <a:t>  id</a:t>
            </a:r>
          </a:p>
          <a:p>
            <a:r>
              <a:t>  name</a:t>
            </a:r>
          </a:p>
          <a:p>
            <a:r>
              <a:t>}</a:t>
            </a:r>
          </a:p>
          <a:p>
            <a:r>
              <a:t>class Order {</a:t>
            </a:r>
          </a:p>
          <a:p>
            <a:r>
              <a:t>  orderNo</a:t>
            </a:r>
          </a:p>
          <a:p>
            <a:r>
              <a:t>  status</a:t>
            </a:r>
          </a:p>
          <a:p>
            <a:r>
              <a:t>}</a:t>
            </a:r>
          </a:p>
          <a:p>
            <a:r>
              <a:t>class Payment {</a:t>
            </a:r>
          </a:p>
          <a:p>
            <a:r>
              <a:t>  amount</a:t>
            </a:r>
          </a:p>
          <a:p>
            <a:r>
              <a:t>  status</a:t>
            </a:r>
          </a:p>
          <a:p>
            <a:r>
              <a:t>}</a:t>
            </a:r>
          </a:p>
          <a:p>
            <a:r>
              <a:t>class StockItem {</a:t>
            </a:r>
          </a:p>
          <a:p>
            <a:r>
              <a:t>  available</a:t>
            </a:r>
          </a:p>
          <a:p>
            <a:r>
              <a:t>}</a:t>
            </a:r>
          </a:p>
          <a:p>
            <a:r>
              <a:t/>
            </a:r>
          </a:p>
          <a:p>
            <a:r>
              <a:t>Category "1" -- "*" Product</a:t>
            </a:r>
          </a:p>
          <a:p>
            <a:r>
              <a:t>Cart "1" -- "*" CartLine</a:t>
            </a:r>
          </a:p>
          <a:p>
            <a:r>
              <a:t>CartLine "*" -- "1" Product</a:t>
            </a:r>
          </a:p>
          <a:p>
            <a:r>
              <a:t>Customer "1" -- "*" Order</a:t>
            </a:r>
          </a:p>
          <a:p>
            <a:r>
              <a:t>Order "1" -- "0..1" Payment</a:t>
            </a:r>
          </a:p>
          <a:p>
            <a:r>
              <a:t>Product "1" -- "1" StockItem</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a:p>
            <a:r>
              <a:t/>
            </a:r>
          </a:p>
          <a:p>
            <a:r>
              <a:t/>
            </a:r>
          </a:p>
          <a:p>
            <a:r>
              <a:t>PlantUML – diagram på bild 7</a:t>
            </a:r>
          </a:p>
          <a:p>
            <a:r>
              <a:t/>
            </a:r>
          </a:p>
          <a:p>
            <a:r>
              <a:t>@startuml</a:t>
            </a:r>
          </a:p>
          <a:p>
            <a:r>
              <a:t>actor Kund</a:t>
            </a:r>
          </a:p>
          <a:p>
            <a:r>
              <a:t>participant Webbshop</a:t>
            </a:r>
          </a:p>
          <a:p>
            <a:r>
              <a:t/>
            </a:r>
          </a:p>
          <a:p>
            <a:r>
              <a:t>Kund -&gt; Webbshop: searchProducts(filter)</a:t>
            </a:r>
          </a:p>
          <a:p>
            <a:r>
              <a:t>Webbshop --&gt; Kund: products</a:t>
            </a:r>
          </a:p>
          <a:p>
            <a:r>
              <a:t>Kund -&gt; Webbshop: addToCart(productId, qty)</a:t>
            </a:r>
          </a:p>
          <a:p>
            <a:r>
              <a:t>Webbshop --&gt; Kund: cartSummary</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a:p>
            <a:r>
              <a:t/>
            </a:r>
          </a:p>
          <a:p>
            <a:r>
              <a:t/>
            </a:r>
          </a:p>
          <a:p>
            <a:r>
              <a:t>PlantUML – diagram på bild 8</a:t>
            </a:r>
          </a:p>
          <a:p>
            <a:r>
              <a:t/>
            </a:r>
          </a:p>
          <a:p>
            <a:r>
              <a:t>@startuml</a:t>
            </a:r>
          </a:p>
          <a:p>
            <a:r>
              <a:t>actor Kund</a:t>
            </a:r>
          </a:p>
          <a:p>
            <a:r>
              <a:t>participant Webbshop</a:t>
            </a:r>
          </a:p>
          <a:p>
            <a:r>
              <a:t/>
            </a:r>
          </a:p>
          <a:p>
            <a:r>
              <a:t>Kund -&gt; Webbshop: checkout(customerData, shipping)</a:t>
            </a:r>
          </a:p>
          <a:p>
            <a:r>
              <a:t>Webbshop --&gt; Kund: summary</a:t>
            </a:r>
          </a:p>
          <a:p>
            <a:r>
              <a:t>Kund -&gt; Webbshop: pay(paymentData)</a:t>
            </a:r>
          </a:p>
          <a:p>
            <a:r>
              <a:t>Webbshop --&gt; Kund: orderConfirmation</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Knyt gärna till “reasons to change” utan att göra detta till en SOLID-föreläsning. SoC är bredare än lagerarkitektur.</a:t>
            </a:r>
            <a:endParaRPr lang="en-US" dirty="0"/>
          </a:p>
          <a:p>
            <a:r>
              <a:t/>
            </a:r>
          </a:p>
          <a:p>
            <a:r>
              <a:t>Förtydligande</a:t>
            </a:r>
          </a:p>
          <a:p>
            <a:r>
              <a:t>Affärslogik avser här regler och beteende i den körbara programvaran. Domänmodellen i analysen beskriver verksamhetens begrepp och relationer. Den kan ge underlag för designen, men är inte samma sak som koden som utför affärsreglerna.</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a:p>
            <a:r>
              <a:t/>
            </a:r>
          </a:p>
          <a:p>
            <a:r>
              <a:t/>
            </a:r>
          </a:p>
          <a:p>
            <a:r>
              <a:t>PlantUML – diagram på bild 11</a:t>
            </a:r>
          </a:p>
          <a:p>
            <a:r>
              <a:t/>
            </a:r>
          </a:p>
          <a:p>
            <a:r>
              <a:t>@startuml</a:t>
            </a:r>
          </a:p>
          <a:p>
            <a:r>
              <a:t>skinparam classAttributeIconSize 0</a:t>
            </a:r>
          </a:p>
          <a:p>
            <a:r>
              <a:t>left to right direction</a:t>
            </a:r>
          </a:p>
          <a:p>
            <a:r>
              <a:t>class "Express route" as Route {</a:t>
            </a:r>
          </a:p>
          <a:p>
            <a:r>
              <a:t>  POST /cart/items</a:t>
            </a:r>
          </a:p>
          <a:p>
            <a:r>
              <a:t>}</a:t>
            </a:r>
          </a:p>
          <a:p>
            <a:r>
              <a:t>class CartController {</a:t>
            </a:r>
          </a:p>
          <a:p>
            <a:r>
              <a:t>  +addItem(cmd)</a:t>
            </a:r>
          </a:p>
          <a:p>
            <a:r>
              <a:t>}</a:t>
            </a:r>
          </a:p>
          <a:p>
            <a:r>
              <a:t>class Cart {</a:t>
            </a:r>
          </a:p>
          <a:p>
            <a:r>
              <a:t>  +addItem(product, qty)</a:t>
            </a:r>
          </a:p>
          <a:p>
            <a:r>
              <a:t>}</a:t>
            </a:r>
          </a:p>
          <a:p>
            <a:r>
              <a:t>interface CartRepository {</a:t>
            </a:r>
          </a:p>
          <a:p>
            <a:r>
              <a:t>  +save(cart)</a:t>
            </a:r>
          </a:p>
          <a:p>
            <a:r>
              <a:t>}</a:t>
            </a:r>
          </a:p>
          <a:p>
            <a:r>
              <a:t>Route --&gt; CartController : HTTP till command</a:t>
            </a:r>
          </a:p>
          <a:p>
            <a:r>
              <a:t>CartController --&gt; Cart : delegerar</a:t>
            </a:r>
          </a:p>
          <a:p>
            <a:r>
              <a:t>CartController --&gt; CartRepository : sparar</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a:p>
            <a:r>
              <a:t/>
            </a:r>
          </a:p>
          <a:p>
            <a:r>
              <a:t>Förtydligande</a:t>
            </a:r>
          </a:p>
          <a:p>
            <a:r>
              <a:t>Orchestrering betyder här samordning av stegen i ett köp. CheckoutService anropar ansvariga objekt i rätt ordning. Rabattpolicyn beräknar priset, lagerhanteringen reserverar varor, betalningskomponenten genomför betalningen och orderobjekten hanterar ordern. Kodexemplet visar bara prisberäkningen; övriga steg står som en kommentar.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 här är bara en pedagogisk gruppering, inte Larmans officiella kategorisering. Hjälper studenterna att få en mental karta.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Låt studenterna först gissa utifrån domänmodellen. Expert är ofta den mest intuitiva GRASP-principen.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Diskutera kedjan av experts: Product vet pris, CartLine vet antal+produkt, Cart vet vilka rader som finns.</a:t>
            </a:r>
            <a:endParaRPr lang="en-US" dirty="0"/>
          </a:p>
          <a:p>
            <a:r>
              <a:t/>
            </a:r>
          </a:p>
          <a:p>
            <a:r>
              <a:t/>
            </a:r>
          </a:p>
          <a:p>
            <a:r>
              <a:t>PlantUML – diagram på bild 15</a:t>
            </a:r>
          </a:p>
          <a:p>
            <a:r>
              <a:t/>
            </a:r>
          </a:p>
          <a:p>
            <a:r>
              <a:t>@startuml</a:t>
            </a:r>
          </a:p>
          <a:p>
            <a:r>
              <a:t>skinparam classAttributeIconSize 0</a:t>
            </a:r>
          </a:p>
          <a:p>
            <a:r>
              <a:t>class Cart {</a:t>
            </a:r>
          </a:p>
          <a:p>
            <a:r>
              <a:t>  -lines</a:t>
            </a:r>
          </a:p>
          <a:p>
            <a:r>
              <a:t>  +total(): Money</a:t>
            </a:r>
          </a:p>
          <a:p>
            <a:r>
              <a:t>}</a:t>
            </a:r>
          </a:p>
          <a:p>
            <a:r>
              <a:t>class CartLine {</a:t>
            </a:r>
          </a:p>
          <a:p>
            <a:r>
              <a:t>  quantity</a:t>
            </a:r>
          </a:p>
          <a:p>
            <a:r>
              <a:t>  +subtotal(): Money</a:t>
            </a:r>
          </a:p>
          <a:p>
            <a:r>
              <a:t>}</a:t>
            </a:r>
          </a:p>
          <a:p>
            <a:r>
              <a:t>Cart "1" -- "*" CartLine</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Ett serviceobjekt som hämtar onHand och reserved och gör samma logik utanför StockItem är ett bra kontrast-exempel.</a:t>
            </a:r>
            <a:endParaRPr lang="en-US" dirty="0"/>
          </a:p>
          <a:p>
            <a:r>
              <a:t/>
            </a:r>
          </a:p>
          <a:p>
            <a:r>
              <a:t/>
            </a:r>
          </a:p>
          <a:p>
            <a:r>
              <a:t>PlantUML – diagram på bild 16</a:t>
            </a:r>
          </a:p>
          <a:p>
            <a:r>
              <a:t/>
            </a:r>
          </a:p>
          <a:p>
            <a:r>
              <a:t>@startuml</a:t>
            </a:r>
          </a:p>
          <a:p>
            <a:r>
              <a:t>skinparam classAttributeIconSize 0</a:t>
            </a:r>
          </a:p>
          <a:p>
            <a:r>
              <a:t>class StockItem {</a:t>
            </a:r>
          </a:p>
          <a:p>
            <a:r>
              <a:t>  -onHand</a:t>
            </a:r>
          </a:p>
          <a:p>
            <a:r>
              <a:t>  -reserved</a:t>
            </a:r>
          </a:p>
          <a:p>
            <a:r>
              <a:t>  +available(): number</a:t>
            </a:r>
          </a:p>
          <a:p>
            <a:r>
              <a:t>  +canReserve(qty): boolean</a:t>
            </a:r>
          </a:p>
          <a:p>
            <a:r>
              <a:t>  +reserve(qty)</a:t>
            </a:r>
          </a:p>
          <a:p>
            <a:r>
              <a:t>}</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Creator: Cart innehåller CartLine och har all initieringsdata. Det minskar behovet av att en controller känner till radens konstruktion.</a:t>
            </a:r>
            <a:endParaRPr lang="en-US" dirty="0"/>
          </a:p>
          <a:p>
            <a:r>
              <a:t/>
            </a:r>
          </a:p>
          <a:p>
            <a:r>
              <a:t/>
            </a:r>
          </a:p>
          <a:p>
            <a:r>
              <a:t>PlantUML – diagram på bild 18</a:t>
            </a:r>
          </a:p>
          <a:p>
            <a:r>
              <a:t/>
            </a:r>
          </a:p>
          <a:p>
            <a:r>
              <a:t>@startuml</a:t>
            </a:r>
          </a:p>
          <a:p>
            <a:r>
              <a:t>skinparam classAttributeIconSize 0</a:t>
            </a:r>
          </a:p>
          <a:p>
            <a:r>
              <a:t>class Cart {</a:t>
            </a:r>
          </a:p>
          <a:p>
            <a:r>
              <a:t>  +addItem(product, qty)</a:t>
            </a:r>
          </a:p>
          <a:p>
            <a:r>
              <a:t>}</a:t>
            </a:r>
          </a:p>
          <a:p>
            <a:r>
              <a:t>class CartLine {</a:t>
            </a:r>
          </a:p>
          <a:p>
            <a:r>
              <a:t>  product</a:t>
            </a:r>
          </a:p>
          <a:p>
            <a:r>
              <a:t>  quantity</a:t>
            </a:r>
          </a:p>
          <a:p>
            <a:r>
              <a:t>}</a:t>
            </a:r>
          </a:p>
          <a:p>
            <a:r>
              <a:t>Cart "1" --&gt; "*" CartLine : creates / contains</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Poängtera att en OrderLine inte ska peka på ett levande Product-pris om ordern måste bevara priset vid köptillfället. Creator och domänkrav möts här.</a:t>
            </a:r>
            <a:endParaRPr lang="en-US" dirty="0"/>
          </a:p>
          <a:p>
            <a:r>
              <a:t/>
            </a:r>
          </a:p>
          <a:p>
            <a:r>
              <a:t/>
            </a:r>
          </a:p>
          <a:p>
            <a:r>
              <a:t>PlantUML – diagram på bild 19</a:t>
            </a:r>
          </a:p>
          <a:p>
            <a:r>
              <a:t/>
            </a:r>
          </a:p>
          <a:p>
            <a:r>
              <a:t>@startuml</a:t>
            </a:r>
          </a:p>
          <a:p>
            <a:r>
              <a:t>skinparam classAttributeIconSize 0</a:t>
            </a:r>
          </a:p>
          <a:p>
            <a:r>
              <a:t>class Order {</a:t>
            </a:r>
          </a:p>
          <a:p>
            <a:r>
              <a:t>  {static} +fromCart(cart, customer): Order</a:t>
            </a:r>
          </a:p>
          <a:p>
            <a:r>
              <a:t>}</a:t>
            </a:r>
          </a:p>
          <a:p>
            <a:r>
              <a:t>class OrderLine {</a:t>
            </a:r>
          </a:p>
          <a:p>
            <a:r>
              <a:t>  productId</a:t>
            </a:r>
          </a:p>
          <a:p>
            <a:r>
              <a:t>  unitPrice</a:t>
            </a:r>
          </a:p>
          <a:p>
            <a:r>
              <a:t>  quantity</a:t>
            </a:r>
          </a:p>
          <a:p>
            <a:r>
              <a:t>}</a:t>
            </a:r>
          </a:p>
          <a:p>
            <a:r>
              <a:t>Order "1" --&gt; "*" OrderLine : creates / owns</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Förtydliga skillnaden mot Express handler: HTTP-routen kan vara en boundary som översätter till en applikationscontroller.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 här är en facade/use-case controller för katalogdelen. Den tar emot systemoperationen och delegerar.</a:t>
            </a:r>
            <a:endParaRPr lang="en-US" dirty="0"/>
          </a:p>
          <a:p>
            <a:r>
              <a:t/>
            </a:r>
          </a:p>
          <a:p>
            <a:r>
              <a:t/>
            </a:r>
          </a:p>
          <a:p>
            <a:r>
              <a:t>PlantUML – diagram på bild 21</a:t>
            </a:r>
          </a:p>
          <a:p>
            <a:r>
              <a:t/>
            </a:r>
          </a:p>
          <a:p>
            <a:r>
              <a:t>@startuml</a:t>
            </a:r>
          </a:p>
          <a:p>
            <a:r>
              <a:t>participant Route</a:t>
            </a:r>
          </a:p>
          <a:p>
            <a:r>
              <a:t>participant CatalogController</a:t>
            </a:r>
          </a:p>
          <a:p>
            <a:r>
              <a:t>participant ProductRepository</a:t>
            </a:r>
          </a:p>
          <a:p>
            <a:r>
              <a:t>Route -&gt; CatalogController: search(filter)</a:t>
            </a:r>
          </a:p>
          <a:p>
            <a:r>
              <a:t>CatalogController -&gt; ProductRepository: find(filter)</a:t>
            </a:r>
          </a:p>
          <a:p>
            <a:r>
              <a:t>ProductRepository --&gt; CatalogController: products</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Här kan du ta upp att Controller ofta också är Pure Fabrication: det finns ingen “CheckoutController” i verklighetens domän. Men mönstren svarar på olika designfrågor.</a:t>
            </a:r>
            <a:endParaRPr lang="en-US" dirty="0"/>
          </a:p>
          <a:p>
            <a:r>
              <a:t/>
            </a:r>
          </a:p>
          <a:p>
            <a:r>
              <a:t/>
            </a:r>
          </a:p>
          <a:p>
            <a:r>
              <a:t>PlantUML – diagram på bild 22</a:t>
            </a:r>
          </a:p>
          <a:p>
            <a:r>
              <a:t/>
            </a:r>
          </a:p>
          <a:p>
            <a:r>
              <a:t>@startuml</a:t>
            </a:r>
          </a:p>
          <a:p>
            <a:r>
              <a:t>skinparam classAttributeIconSize 0</a:t>
            </a:r>
          </a:p>
          <a:p>
            <a:r>
              <a:t>class CheckoutController {</a:t>
            </a:r>
          </a:p>
          <a:p>
            <a:r>
              <a:t>  +execute(input)</a:t>
            </a:r>
          </a:p>
          <a:p>
            <a:r>
              <a:t>}</a:t>
            </a:r>
          </a:p>
          <a:p>
            <a:r>
              <a:t>class CheckoutService {</a:t>
            </a:r>
          </a:p>
          <a:p>
            <a:r>
              <a:t>  +placeOrder(command)</a:t>
            </a:r>
          </a:p>
          <a:p>
            <a:r>
              <a:t>}</a:t>
            </a:r>
          </a:p>
          <a:p>
            <a:r>
              <a:t>CheckoutController --&gt; CheckoutService</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Peka på att CheckoutService nu känner ett litet stabilt kontrakt, inte SDK-klasser, API-nycklar eller leverantörsspecifika felkoder.</a:t>
            </a:r>
            <a:endParaRPr lang="en-US" dirty="0"/>
          </a:p>
          <a:p>
            <a:r>
              <a:t/>
            </a:r>
          </a:p>
          <a:p>
            <a:r>
              <a:t/>
            </a:r>
          </a:p>
          <a:p>
            <a:r>
              <a:t>PlantUML – diagram på bild 24</a:t>
            </a:r>
          </a:p>
          <a:p>
            <a:r>
              <a:t/>
            </a:r>
          </a:p>
          <a:p>
            <a:r>
              <a:t>@startuml</a:t>
            </a:r>
          </a:p>
          <a:p>
            <a:r>
              <a:t>skinparam classAttributeIconSize 0</a:t>
            </a:r>
          </a:p>
          <a:p>
            <a:r>
              <a:t>class CheckoutService</a:t>
            </a:r>
          </a:p>
          <a:p>
            <a:r>
              <a:t>interface PaymentGateway {</a:t>
            </a:r>
          </a:p>
          <a:p>
            <a:r>
              <a:t>  +charge(request): PaymentResult</a:t>
            </a:r>
          </a:p>
          <a:p>
            <a:r>
              <a:t>}</a:t>
            </a:r>
          </a:p>
          <a:p>
            <a:r>
              <a:t>class CardProviderAdapter</a:t>
            </a:r>
          </a:p>
          <a:p>
            <a:r>
              <a:t>CheckoutService --&gt; PaymentGateway</a:t>
            </a:r>
          </a:p>
          <a:p>
            <a:r>
              <a:t>CardProviderAdapter ..|&gt; PaymentGateway</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Senare kan samma beslut återkomma under Protected Variations. Poängen är att ett designbeslut ofta förbättrar flera kvaliteter.</a:t>
            </a:r>
            <a:endParaRPr lang="en-US" dirty="0"/>
          </a:p>
          <a:p>
            <a:r>
              <a:t/>
            </a:r>
          </a:p>
          <a:p>
            <a:r>
              <a:t/>
            </a:r>
          </a:p>
          <a:p>
            <a:r>
              <a:t>PlantUML – diagram på bild 25</a:t>
            </a:r>
          </a:p>
          <a:p>
            <a:r>
              <a:t/>
            </a:r>
          </a:p>
          <a:p>
            <a:r>
              <a:t>@startuml</a:t>
            </a:r>
          </a:p>
          <a:p>
            <a:r>
              <a:t>skinparam classAttributeIconSize 0</a:t>
            </a:r>
          </a:p>
          <a:p>
            <a:r>
              <a:t>class CatalogService</a:t>
            </a:r>
          </a:p>
          <a:p>
            <a:r>
              <a:t>interface ProductRepository {</a:t>
            </a:r>
          </a:p>
          <a:p>
            <a:r>
              <a:t>  +find(filter): Product[]</a:t>
            </a:r>
          </a:p>
          <a:p>
            <a:r>
              <a:t>}</a:t>
            </a:r>
          </a:p>
          <a:p>
            <a:r>
              <a:t>class SqlProductRepository</a:t>
            </a:r>
          </a:p>
          <a:p>
            <a:r>
              <a:t>CatalogService --&gt; ProductRepository</a:t>
            </a:r>
          </a:p>
          <a:p>
            <a:r>
              <a:t>SqlProductRepository ..|&gt; ProductRepository</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Två kompletterande perspektiv på cohesion</a:t>
            </a:r>
          </a:p>
          <a:p>
            <a:r>
              <a:t>1. Sammanhållning kring data: kartlägg vilka medlemsvariabler varje metod använder. Metoder som använder samma data kan höra ihop. Två metodgrupper som arbetar med helt separata data kan tyda på två ansvar. Konstruktorer och enkla åtkomstmetoder kan göra en mekanisk räkning missvisande.</a:t>
            </a:r>
          </a:p>
          <a:p>
            <a:r>
              <a:t>2. Funktionell sammanhållning: granska om metodernas arbete bidrar till ett tydligt gemensamt syfte. Olika slags operationer kan höra ihop när de genomför en uppgift.</a:t>
            </a:r>
          </a:p>
          <a:p>
            <a:r>
              <a:t>Information Expert är en princip för att placera ansvar hos objekt med relevant information. Cohesion används för att bedöma hur väl ansvaret hänger ihop. Gemensamma medlemsvariabler är en ledtråd, inte ett bevis på hög cohesion.</a:t>
            </a:r>
          </a:p>
          <a:p>
            <a:r>
              <a:t>En klass kan ha många metoder och ändå ha ett sammanhängande ansvar.</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Låt studenterna markera this.lines i varje metod. Alla tre metoder använder samma medlemsvariabel. addItem ändrar raderna, total läser dem och clear tömmer dem. Parametern line och reduce-parametrarna är lokala variabler, inte medlemsvariabler.</a:t>
            </a:r>
          </a:p>
          <a:p>
            <a:r>
              <a:t>Tabellen visar vilka variabler som används, inte hur många gånger samma variabel förekommer. Fråga om metoderna även har ett gemensamt syfte: att hantera varukorgens innehåll.</a:t>
            </a:r>
          </a:p>
          <a:p>
            <a:r>
              <a:t>Motexempel: om en Shop-klass också har products och metoderna searchProducts och saveProduct bara använder products, finns två separata grupper att undersöka. En uppdelning i Cart och Catalog kan vara rimlig. Samma datastruktur kan också användas av flera orelaterade ansvar, så en räkning räcker inte ensam.</a:t>
            </a:r>
          </a:p>
          <a:p>
            <a:r>
              <a:t>Information Expert motiverar att Cart beräknar totalen eftersom Cart känner sina rader. Cohesion beskriver hur denna metod hör ihop med klassens övriga ansvar.</a:t>
            </a:r>
          </a:p>
          <a:p>
            <a:r>
              <a:t/>
            </a:r>
          </a:p>
          <a:p>
            <a:r>
              <a:t>PlantUML – Cart på bild 27</a:t>
            </a:r>
          </a:p>
          <a:p>
            <a:r>
              <a:t>@startuml</a:t>
            </a:r>
          </a:p>
          <a:p>
            <a:r>
              <a:t>skinparam classAttributeIconSize 0</a:t>
            </a:r>
          </a:p>
          <a:p>
            <a:r>
              <a:t>class Cart {</a:t>
            </a:r>
          </a:p>
          <a:p>
            <a:r>
              <a:t>  -lines: CartLine[]</a:t>
            </a:r>
          </a:p>
          <a:p>
            <a:r>
              <a:t>  +addItem(line: CartLine): void</a:t>
            </a:r>
          </a:p>
          <a:p>
            <a:r>
              <a:t>  +total(): Money</a:t>
            </a:r>
          </a:p>
          <a:p>
            <a:r>
              <a:t>  +clear(): void</a:t>
            </a:r>
          </a:p>
          <a:p>
            <a:r>
              <a:t>}</a:t>
            </a:r>
          </a:p>
          <a:p>
            <a:r>
              <a:t>@enduml</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 noga: CheckoutService får koordinera flera objekt; det är sammanhängande kring use caset. Men den ska inte duplicera deras interna regler.</a:t>
            </a:r>
            <a:endParaRPr lang="en-US" dirty="0"/>
          </a:p>
          <a:p>
            <a:r>
              <a:t/>
            </a:r>
          </a:p>
          <a:p>
            <a:r>
              <a:t/>
            </a:r>
          </a:p>
          <a:p>
            <a:r>
              <a:t>PlantUML – diagram på bild 28</a:t>
            </a:r>
          </a:p>
          <a:p>
            <a:r>
              <a:t/>
            </a:r>
          </a:p>
          <a:p>
            <a:r>
              <a:t>@startuml</a:t>
            </a:r>
          </a:p>
          <a:p>
            <a:r>
              <a:t>skinparam classAttributeIconSize 0</a:t>
            </a:r>
          </a:p>
          <a:p>
            <a:r>
              <a:t>class CheckoutService {</a:t>
            </a:r>
          </a:p>
          <a:p>
            <a:r>
              <a:t>  +placeOrder(command)</a:t>
            </a:r>
          </a:p>
          <a:p>
            <a:r>
              <a:t>}</a:t>
            </a:r>
          </a:p>
          <a:p>
            <a:r>
              <a:t>class Cart {</a:t>
            </a:r>
          </a:p>
          <a:p>
            <a:r>
              <a:t>  +total()</a:t>
            </a:r>
          </a:p>
          <a:p>
            <a:r>
              <a:t>}</a:t>
            </a:r>
          </a:p>
          <a:p>
            <a:r>
              <a:t>class StockItem {</a:t>
            </a:r>
          </a:p>
          <a:p>
            <a:r>
              <a:t>  +reserve()</a:t>
            </a:r>
          </a:p>
          <a:p>
            <a:r>
              <a:t>}</a:t>
            </a:r>
          </a:p>
          <a:p>
            <a:r>
              <a:t>class Order {</a:t>
            </a:r>
          </a:p>
          <a:p>
            <a:r>
              <a:t>  +fromCart()</a:t>
            </a:r>
          </a:p>
          <a:p>
            <a:r>
              <a:t>}</a:t>
            </a:r>
          </a:p>
          <a:p>
            <a:r>
              <a:t>CheckoutService --&gt; Cart</a:t>
            </a:r>
          </a:p>
          <a:p>
            <a:r>
              <a:t>CheckoutService --&gt; StockItem</a:t>
            </a:r>
          </a:p>
          <a:p>
            <a:r>
              <a:t>CheckoutService --&gt; Order</a:t>
            </a:r>
          </a:p>
          <a:p>
            <a:r>
              <a:t>@enduml</a:t>
            </a:r>
          </a:p>
          <a:p>
            <a:r>
              <a:t/>
            </a:r>
          </a:p>
          <a:p>
            <a:r>
              <a:t/>
            </a:r>
          </a:p>
          <a:p>
            <a:r>
              <a:t>Funktionell sammanhållning</a:t>
            </a:r>
          </a:p>
          <a:p>
            <a:r>
              <a:t>Låt studenterna läsa placeOrder uppifrån och ned och säga hur varje anrop bidrar till att genomföra köpet. Att läsa varukorgen, reservera lager, ta betalt och skapa order är olika slags operationer men de bidrar till ett gemensamt syfte.</a:t>
            </a:r>
          </a:p>
          <a:p>
            <a:r>
              <a:t>CheckoutService behöver använda flera olika samarbetspartners. Antalet använda medlemsvariabler räcker därför inte för att bedöma cohesion. Dess ansvar är att samordna köpet, medan detaljerade affärsregler ligger hos ansvariga objekt.</a:t>
            </a:r>
          </a:p>
          <a:p>
            <a:r>
              <a:t>Om CheckoutService själv räknar totalsumma, tolkar lagersaldo, bygger SQL och översätter betalningsfel får den flera olika sorters ansvar. Gemensamt use case motiverar samordning, inte att all logik flyttas in i samma klass.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Kontrastera mot switch(policy.type). Fråga vad som händer när en fjärde policy kommer.</a:t>
            </a:r>
            <a:endParaRPr lang="en-US" dirty="0"/>
          </a:p>
          <a:p>
            <a:r>
              <a:t/>
            </a:r>
          </a:p>
          <a:p>
            <a:r>
              <a:t/>
            </a:r>
          </a:p>
          <a:p>
            <a:r>
              <a:t>PlantUML – diagram på bild 30</a:t>
            </a:r>
          </a:p>
          <a:p>
            <a:r>
              <a:t/>
            </a:r>
          </a:p>
          <a:p>
            <a:r>
              <a:t>@startuml</a:t>
            </a:r>
          </a:p>
          <a:p>
            <a:r>
              <a:t>skinparam classAttributeIconSize 0</a:t>
            </a:r>
          </a:p>
          <a:p>
            <a:r>
              <a:t>interface DiscountPolicy {</a:t>
            </a:r>
          </a:p>
          <a:p>
            <a:r>
              <a:t>  +priceFor(cart): Money</a:t>
            </a:r>
          </a:p>
          <a:p>
            <a:r>
              <a:t>}</a:t>
            </a:r>
          </a:p>
          <a:p>
            <a:r>
              <a:t>class NoDiscount</a:t>
            </a:r>
          </a:p>
          <a:p>
            <a:r>
              <a:t>class PercentageDiscount</a:t>
            </a:r>
          </a:p>
          <a:p>
            <a:r>
              <a:t>class MemberDiscount</a:t>
            </a:r>
          </a:p>
          <a:p>
            <a:r>
              <a:t>NoDiscount ..|&gt; DiscountPolicy</a:t>
            </a:r>
          </a:p>
          <a:p>
            <a:r>
              <a:t>PercentageDiscount ..|&gt; DiscountPolicy</a:t>
            </a:r>
          </a:p>
          <a:p>
            <a:r>
              <a:t>MemberDiscount ..|&gt; DiscountPolicy</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Betona att polymorfism inte behöver betyda klassisk arvshierarki. TypeScript-interface + olika implementationer räcker.</a:t>
            </a:r>
            <a:endParaRPr lang="en-US" dirty="0"/>
          </a:p>
          <a:p>
            <a:r>
              <a:t/>
            </a:r>
          </a:p>
          <a:p>
            <a:r>
              <a:t/>
            </a:r>
          </a:p>
          <a:p>
            <a:r>
              <a:t>PlantUML – diagram på bild 31</a:t>
            </a:r>
          </a:p>
          <a:p>
            <a:r>
              <a:t/>
            </a:r>
          </a:p>
          <a:p>
            <a:r>
              <a:t>@startuml</a:t>
            </a:r>
          </a:p>
          <a:p>
            <a:r>
              <a:t>skinparam classAttributeIconSize 0</a:t>
            </a:r>
          </a:p>
          <a:p>
            <a:r>
              <a:t>interface ShippingOption {</a:t>
            </a:r>
          </a:p>
          <a:p>
            <a:r>
              <a:t>  +costFor(order): Money</a:t>
            </a:r>
          </a:p>
          <a:p>
            <a:r>
              <a:t>}</a:t>
            </a:r>
          </a:p>
          <a:p>
            <a:r>
              <a:t>class StandardShipping</a:t>
            </a:r>
          </a:p>
          <a:p>
            <a:r>
              <a:t>class ExpressShipping</a:t>
            </a:r>
          </a:p>
          <a:p>
            <a:r>
              <a:t>class Pickup</a:t>
            </a:r>
          </a:p>
          <a:p>
            <a:r>
              <a:t>StandardShipping ..|&gt; ShippingOption</a:t>
            </a:r>
          </a:p>
          <a:p>
            <a:r>
              <a:t>ExpressShipping ..|&gt; ShippingOption</a:t>
            </a:r>
          </a:p>
          <a:p>
            <a:r>
              <a:t>Pickup ..|&gt; ShippingOption</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Repository är ett klassiskt exempel på Pure Fabrication: det löser persistence-ansvar utan att förorena domänklassen.</a:t>
            </a:r>
            <a:endParaRPr lang="en-US" dirty="0"/>
          </a:p>
          <a:p>
            <a:r>
              <a:t/>
            </a:r>
          </a:p>
          <a:p>
            <a:r>
              <a:t/>
            </a:r>
          </a:p>
          <a:p>
            <a:r>
              <a:t>PlantUML – diagram på bild 33</a:t>
            </a:r>
          </a:p>
          <a:p>
            <a:r>
              <a:t/>
            </a:r>
          </a:p>
          <a:p>
            <a:r>
              <a:t>@startuml</a:t>
            </a:r>
          </a:p>
          <a:p>
            <a:r>
              <a:t>skinparam classAttributeIconSize 0</a:t>
            </a:r>
          </a:p>
          <a:p>
            <a:r>
              <a:t>left to right direction</a:t>
            </a:r>
          </a:p>
          <a:p>
            <a:r>
              <a:t>class Product {</a:t>
            </a:r>
          </a:p>
          <a:p>
            <a:r>
              <a:t>  id</a:t>
            </a:r>
          </a:p>
          <a:p>
            <a:r>
              <a:t>  name</a:t>
            </a:r>
          </a:p>
          <a:p>
            <a:r>
              <a:t>  price</a:t>
            </a:r>
          </a:p>
          <a:p>
            <a:r>
              <a:t>}</a:t>
            </a:r>
          </a:p>
          <a:p>
            <a:r>
              <a:t>interface ProductRepository {</a:t>
            </a:r>
          </a:p>
          <a:p>
            <a:r>
              <a:t>  +find(filter)</a:t>
            </a:r>
          </a:p>
          <a:p>
            <a:r>
              <a:t>  +save(product)</a:t>
            </a:r>
          </a:p>
          <a:p>
            <a:r>
              <a:t>}</a:t>
            </a:r>
          </a:p>
          <a:p>
            <a:r>
              <a:t>ProductRepository ..&gt; Product : laddar / sparar</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Här är det pedagogiskt bra att säga: samma klass kan samtidigt vara ett exempel på GRASP Controller och Pure Fabrication. Controller beskriver rollen; Pure Fabrication motiverar att vi skapar ett icke-domänobjekt.</a:t>
            </a:r>
            <a:endParaRPr lang="en-US" dirty="0"/>
          </a:p>
          <a:p>
            <a:r>
              <a:t/>
            </a:r>
          </a:p>
          <a:p>
            <a:r>
              <a:t/>
            </a:r>
          </a:p>
          <a:p>
            <a:r>
              <a:t>PlantUML – diagram på bild 34</a:t>
            </a:r>
          </a:p>
          <a:p>
            <a:r>
              <a:t/>
            </a:r>
          </a:p>
          <a:p>
            <a:r>
              <a:t>@startuml</a:t>
            </a:r>
          </a:p>
          <a:p>
            <a:r>
              <a:t>skinparam classAttributeIconSize 0</a:t>
            </a:r>
          </a:p>
          <a:p>
            <a:r>
              <a:t>left to right direction</a:t>
            </a:r>
          </a:p>
          <a:p>
            <a:r>
              <a:t>class Customer</a:t>
            </a:r>
          </a:p>
          <a:p>
            <a:r>
              <a:t>class CheckoutController {</a:t>
            </a:r>
          </a:p>
          <a:p>
            <a:r>
              <a:t>  +execute(input)</a:t>
            </a:r>
          </a:p>
          <a:p>
            <a:r>
              <a:t>}</a:t>
            </a:r>
          </a:p>
          <a:p>
            <a:r>
              <a:t>class Order</a:t>
            </a:r>
          </a:p>
          <a:p>
            <a:r>
              <a:t>Customer -[hidden]right- CheckoutController</a:t>
            </a:r>
          </a:p>
          <a:p>
            <a:r>
              <a:t>CheckoutController ..&gt; Order : koordinerar via use case</a:t>
            </a:r>
          </a:p>
          <a:p>
            <a:r>
              <a:t>note bottom of CheckoutController</a:t>
            </a:r>
          </a:p>
          <a:p>
            <a:r>
              <a:t>  Tekniskt designobjekt.</a:t>
            </a:r>
          </a:p>
          <a:p>
            <a:r>
              <a:t>  CheckoutService är utelämnad här.</a:t>
            </a:r>
          </a:p>
          <a:p>
            <a:r>
              <a:t>end note</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Förklara skillnaden mot låg koppling: Indirection beskriver mekanismen — att införa en mellanhand. Low Coupling beskriver en önskad designkvalitet.</a:t>
            </a:r>
            <a:endParaRPr lang="en-US" dirty="0"/>
          </a:p>
          <a:p>
            <a:r>
              <a:t/>
            </a:r>
          </a:p>
          <a:p>
            <a:r>
              <a:t/>
            </a:r>
          </a:p>
          <a:p>
            <a:r>
              <a:t>PlantUML – diagram på bild 36</a:t>
            </a:r>
          </a:p>
          <a:p>
            <a:r>
              <a:t/>
            </a:r>
          </a:p>
          <a:p>
            <a:r>
              <a:t>@startuml</a:t>
            </a:r>
          </a:p>
          <a:p>
            <a:r>
              <a:t>skinparam classAttributeIconSize 0</a:t>
            </a:r>
          </a:p>
          <a:p>
            <a:r>
              <a:t>left to right direction</a:t>
            </a:r>
          </a:p>
          <a:p>
            <a:r>
              <a:t>class CheckoutService {</a:t>
            </a:r>
          </a:p>
          <a:p>
            <a:r>
              <a:t>  +placeOrder()</a:t>
            </a:r>
          </a:p>
          <a:p>
            <a:r>
              <a:t>}</a:t>
            </a:r>
          </a:p>
          <a:p>
            <a:r>
              <a:t>interface PaymentGateway {</a:t>
            </a:r>
          </a:p>
          <a:p>
            <a:r>
              <a:t>  +charge()</a:t>
            </a:r>
          </a:p>
          <a:p>
            <a:r>
              <a:t>}</a:t>
            </a:r>
          </a:p>
          <a:p>
            <a:r>
              <a:t>class CardProviderAdapter {</a:t>
            </a:r>
          </a:p>
          <a:p>
            <a:r>
              <a:t>  +charge()</a:t>
            </a:r>
          </a:p>
          <a:p>
            <a:r>
              <a:t>}</a:t>
            </a:r>
          </a:p>
          <a:p>
            <a:r>
              <a:t>class "Provider SDK" as SDK {</a:t>
            </a:r>
          </a:p>
          <a:p>
            <a:r>
              <a:t>  +createPayment()</a:t>
            </a:r>
          </a:p>
          <a:p>
            <a:r>
              <a:t>}</a:t>
            </a:r>
          </a:p>
          <a:p>
            <a:r>
              <a:t>CheckoutService --&gt; PaymentGateway</a:t>
            </a:r>
          </a:p>
          <a:p>
            <a:r>
              <a:t>CardProviderAdapter ..|&gt; PaymentGateway</a:t>
            </a:r>
          </a:p>
          <a:p>
            <a:r>
              <a:t>CardProviderAdapter --&gt; SDK : översätter</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 här är lite mer arkitektur än de tidigare exemplen. Du kan markera att man inte inför eventbus bara för att det “är fint”. Här motiveras det av att flera reaktioner kan tillkomma.</a:t>
            </a:r>
            <a:endParaRPr lang="en-US" dirty="0"/>
          </a:p>
          <a:p>
            <a:r>
              <a:t/>
            </a:r>
          </a:p>
          <a:p>
            <a:r>
              <a:t/>
            </a:r>
          </a:p>
          <a:p>
            <a:r>
              <a:t>PlantUML – diagram på bild 37</a:t>
            </a:r>
          </a:p>
          <a:p>
            <a:r>
              <a:t/>
            </a:r>
          </a:p>
          <a:p>
            <a:r>
              <a:t>@startuml</a:t>
            </a:r>
          </a:p>
          <a:p>
            <a:r>
              <a:t>skinparam classAttributeIconSize 0</a:t>
            </a:r>
          </a:p>
          <a:p>
            <a:r>
              <a:t>class CheckoutService</a:t>
            </a:r>
          </a:p>
          <a:p>
            <a:r>
              <a:t>class EventBus</a:t>
            </a:r>
          </a:p>
          <a:p>
            <a:r>
              <a:t>class OrderConfirmationHandler</a:t>
            </a:r>
          </a:p>
          <a:p>
            <a:r>
              <a:t>CheckoutService --&gt; EventBus : publish(OrderPlaced)</a:t>
            </a:r>
          </a:p>
          <a:p>
            <a:r>
              <a:t>EventBus --&gt; OrderConfirmationHandler : dispatch</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Visa att samma gräns också ger Polymorphism, Low Coupling och Indirection. Protected Variations fokuserar på den förväntade förändringen.</a:t>
            </a:r>
            <a:endParaRPr lang="en-US" dirty="0"/>
          </a:p>
          <a:p>
            <a:r>
              <a:t/>
            </a:r>
          </a:p>
          <a:p>
            <a:r>
              <a:t/>
            </a:r>
          </a:p>
          <a:p>
            <a:r>
              <a:t>PlantUML – diagram på bild 39</a:t>
            </a:r>
          </a:p>
          <a:p>
            <a:r>
              <a:t/>
            </a:r>
          </a:p>
          <a:p>
            <a:r>
              <a:t>@startuml</a:t>
            </a:r>
          </a:p>
          <a:p>
            <a:r>
              <a:t>skinparam classAttributeIconSize 0</a:t>
            </a:r>
          </a:p>
          <a:p>
            <a:r>
              <a:t>class CheckoutService</a:t>
            </a:r>
          </a:p>
          <a:p>
            <a:r>
              <a:t>interface PaymentGateway</a:t>
            </a:r>
          </a:p>
          <a:p>
            <a:r>
              <a:t>class CardProviderAdapter</a:t>
            </a:r>
          </a:p>
          <a:p>
            <a:r>
              <a:t>class NewProviderAdapter</a:t>
            </a:r>
          </a:p>
          <a:p>
            <a:r>
              <a:t>CheckoutService --&gt; PaymentGateway</a:t>
            </a:r>
          </a:p>
          <a:p>
            <a:r>
              <a:t>CardProviderAdapter ..|&gt; PaymentGateway</a:t>
            </a:r>
          </a:p>
          <a:p>
            <a:r>
              <a:t>NewProviderAdapter ..|&gt; PaymentGateway</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 tillfälle att säga att ett interface inte automatiskt är bra design. Det är bra när det skyddar en relevant variationspunkt.</a:t>
            </a:r>
            <a:endParaRPr lang="en-US" dirty="0"/>
          </a:p>
          <a:p>
            <a:r>
              <a:t/>
            </a:r>
          </a:p>
          <a:p>
            <a:r>
              <a:t/>
            </a:r>
          </a:p>
          <a:p>
            <a:r>
              <a:t>PlantUML – diagram på bild 40</a:t>
            </a:r>
          </a:p>
          <a:p>
            <a:r>
              <a:t/>
            </a:r>
          </a:p>
          <a:p>
            <a:r>
              <a:t>@startuml</a:t>
            </a:r>
          </a:p>
          <a:p>
            <a:r>
              <a:t>skinparam classAttributeIconSize 0</a:t>
            </a:r>
          </a:p>
          <a:p>
            <a:r>
              <a:t>class CatalogService</a:t>
            </a:r>
          </a:p>
          <a:p>
            <a:r>
              <a:t>interface ProductRepository</a:t>
            </a:r>
          </a:p>
          <a:p>
            <a:r>
              <a:t>class SqlProductRepository</a:t>
            </a:r>
          </a:p>
          <a:p>
            <a:r>
              <a:t>class ApiProductRepository</a:t>
            </a:r>
          </a:p>
          <a:p>
            <a:r>
              <a:t>CatalogService --&gt; ProductRepository</a:t>
            </a:r>
          </a:p>
          <a:p>
            <a:r>
              <a:t>SqlProductRepository ..|&gt; ProductRepository</a:t>
            </a:r>
          </a:p>
          <a:p>
            <a:r>
              <a:t>ApiProductRepository ..|&gt; ProductRepository</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Viktig syntes: undvik att undervisa mönstren som nio separata “recept”. De överlappar och hjälper oss formulera varför en design är rimlig.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a:p>
            <a:r>
              <a:t/>
            </a:r>
          </a:p>
          <a:p>
            <a:r>
              <a:t/>
            </a:r>
          </a:p>
          <a:p>
            <a:r>
              <a:t>PlantUML – diagram på bild 42</a:t>
            </a:r>
          </a:p>
          <a:p>
            <a:r>
              <a:t/>
            </a:r>
          </a:p>
          <a:p>
            <a:r>
              <a:t>@startuml</a:t>
            </a:r>
          </a:p>
          <a:p>
            <a:r>
              <a:t>participant Route</a:t>
            </a:r>
          </a:p>
          <a:p>
            <a:r>
              <a:t>participant CheckoutController</a:t>
            </a:r>
          </a:p>
          <a:p>
            <a:r>
              <a:t>participant CheckoutService</a:t>
            </a:r>
          </a:p>
          <a:p>
            <a:r>
              <a:t>participant Cart</a:t>
            </a:r>
          </a:p>
          <a:p>
            <a:r>
              <a:t>participant PaymentGateway</a:t>
            </a:r>
          </a:p>
          <a:p>
            <a:r>
              <a:t>participant OrderRepository</a:t>
            </a:r>
          </a:p>
          <a:p>
            <a:r>
              <a:t/>
            </a:r>
          </a:p>
          <a:p>
            <a:r>
              <a:t>Route -&gt; CheckoutController: execute(input)</a:t>
            </a:r>
          </a:p>
          <a:p>
            <a:r>
              <a:t>CheckoutController -&gt; CheckoutService: placeOrder(command)</a:t>
            </a:r>
          </a:p>
          <a:p>
            <a:r>
              <a:t>CheckoutService -&gt; Cart: total()</a:t>
            </a:r>
          </a:p>
          <a:p>
            <a:r>
              <a:t>Cart --&gt; CheckoutService: amount</a:t>
            </a:r>
          </a:p>
          <a:p>
            <a:r>
              <a:t>CheckoutService -&gt; PaymentGateway: charge(...)</a:t>
            </a:r>
          </a:p>
          <a:p>
            <a:r>
              <a:t>PaymentGateway --&gt; CheckoutService: payment</a:t>
            </a:r>
          </a:p>
          <a:p>
            <a:r>
              <a:t>CheckoutService -&gt; OrderRepository: save(order)</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Gå gärna tillbaka till domänmodellen och jämför. Nu finns operationer, interfaces och tekniska designobjekt. Det är designens tillägg.</a:t>
            </a:r>
            <a:endParaRPr lang="en-US" dirty="0"/>
          </a:p>
          <a:p>
            <a:r>
              <a:t/>
            </a:r>
          </a:p>
          <a:p>
            <a:r>
              <a:t/>
            </a:r>
          </a:p>
          <a:p>
            <a:r>
              <a:t>PlantUML – diagram på bild 43</a:t>
            </a:r>
          </a:p>
          <a:p>
            <a:r>
              <a:t/>
            </a:r>
          </a:p>
          <a:p>
            <a:r>
              <a:t>@startuml</a:t>
            </a:r>
          </a:p>
          <a:p>
            <a:r>
              <a:t>skinparam classAttributeIconSize 0</a:t>
            </a:r>
          </a:p>
          <a:p>
            <a:r>
              <a:t>class CheckoutController {</a:t>
            </a:r>
          </a:p>
          <a:p>
            <a:r>
              <a:t>  +execute(input)</a:t>
            </a:r>
          </a:p>
          <a:p>
            <a:r>
              <a:t>}</a:t>
            </a:r>
          </a:p>
          <a:p>
            <a:r>
              <a:t>class CheckoutService {</a:t>
            </a:r>
          </a:p>
          <a:p>
            <a:r>
              <a:t>  +placeOrder(command)</a:t>
            </a:r>
          </a:p>
          <a:p>
            <a:r>
              <a:t>}</a:t>
            </a:r>
          </a:p>
          <a:p>
            <a:r>
              <a:t>class Cart {</a:t>
            </a:r>
          </a:p>
          <a:p>
            <a:r>
              <a:t>  -lines</a:t>
            </a:r>
          </a:p>
          <a:p>
            <a:r>
              <a:t>  +addItem()</a:t>
            </a:r>
          </a:p>
          <a:p>
            <a:r>
              <a:t>  +total()</a:t>
            </a:r>
          </a:p>
          <a:p>
            <a:r>
              <a:t>}</a:t>
            </a:r>
          </a:p>
          <a:p>
            <a:r>
              <a:t>class CartLine {</a:t>
            </a:r>
          </a:p>
          <a:p>
            <a:r>
              <a:t>  quantity</a:t>
            </a:r>
          </a:p>
          <a:p>
            <a:r>
              <a:t>  +subtotal()</a:t>
            </a:r>
          </a:p>
          <a:p>
            <a:r>
              <a:t>}</a:t>
            </a:r>
          </a:p>
          <a:p>
            <a:r>
              <a:t>class Order {</a:t>
            </a:r>
          </a:p>
          <a:p>
            <a:r>
              <a:t>  status</a:t>
            </a:r>
          </a:p>
          <a:p>
            <a:r>
              <a:t>  +fromCart()</a:t>
            </a:r>
          </a:p>
          <a:p>
            <a:r>
              <a:t>  +total()</a:t>
            </a:r>
          </a:p>
          <a:p>
            <a:r>
              <a:t>}</a:t>
            </a:r>
          </a:p>
          <a:p>
            <a:r>
              <a:t>class OrderLine {</a:t>
            </a:r>
          </a:p>
          <a:p>
            <a:r>
              <a:t>  unitPrice</a:t>
            </a:r>
          </a:p>
          <a:p>
            <a:r>
              <a:t>  quantity</a:t>
            </a:r>
          </a:p>
          <a:p>
            <a:r>
              <a:t>  +subtotal()</a:t>
            </a:r>
          </a:p>
          <a:p>
            <a:r>
              <a:t>}</a:t>
            </a:r>
          </a:p>
          <a:p>
            <a:r>
              <a:t>interface PaymentGateway {</a:t>
            </a:r>
          </a:p>
          <a:p>
            <a:r>
              <a:t>  +charge()</a:t>
            </a:r>
          </a:p>
          <a:p>
            <a:r>
              <a:t>}</a:t>
            </a:r>
          </a:p>
          <a:p>
            <a:r>
              <a:t>interface OrderRepository {</a:t>
            </a:r>
          </a:p>
          <a:p>
            <a:r>
              <a:t>  +save()</a:t>
            </a:r>
          </a:p>
          <a:p>
            <a:r>
              <a:t>  +get()</a:t>
            </a:r>
          </a:p>
          <a:p>
            <a:r>
              <a:t>}</a:t>
            </a:r>
          </a:p>
          <a:p>
            <a:r>
              <a:t/>
            </a:r>
          </a:p>
          <a:p>
            <a:r>
              <a:t>CheckoutController --&gt; CheckoutService</a:t>
            </a:r>
          </a:p>
          <a:p>
            <a:r>
              <a:t>CheckoutService --&gt; Cart</a:t>
            </a:r>
          </a:p>
          <a:p>
            <a:r>
              <a:t>CheckoutService --&gt; Order</a:t>
            </a:r>
          </a:p>
          <a:p>
            <a:r>
              <a:t>CheckoutService --&gt; PaymentGateway</a:t>
            </a:r>
          </a:p>
          <a:p>
            <a:r>
              <a:t>CheckoutService --&gt; OrderRepository</a:t>
            </a:r>
          </a:p>
          <a:p>
            <a:r>
              <a:t>Cart "1" -- "*" CartLine</a:t>
            </a:r>
          </a:p>
          <a:p>
            <a:r>
              <a:t>Order "1" -- "*" OrderLine</a:t>
            </a:r>
          </a:p>
          <a:p>
            <a:r>
              <a:t>@enduml</a:t>
            </a:r>
          </a:p>
          <a:p>
            <a:r>
              <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 som bikupa 5–7 minuter. Kräv att varje föreslagen klass får ett ansvar i en mening och minst ett GRASP-argument.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F766E"/>
          </a:solidFill>
          <a:ln w="12700">
            <a:solidFill>
              <a:srgbClr val="0F766E"/>
            </a:solidFill>
            <a:prstDash val="solid"/>
          </a:ln>
        </p:spPr>
      </p:sp>
      <p:sp>
        <p:nvSpPr>
          <p:cNvPr id="3" name="Text 1"/>
          <p:cNvSpPr/>
          <p:nvPr/>
        </p:nvSpPr>
        <p:spPr>
          <a:xfrm>
            <a:off x="502920" y="6455664"/>
            <a:ext cx="5029200" cy="182880"/>
          </a:xfrm>
          <a:prstGeom prst="rect">
            <a:avLst/>
          </a:prstGeom>
          <a:noFill/>
          <a:ln/>
        </p:spPr>
        <p:txBody>
          <a:bodyPr wrap="square" lIns="0" tIns="0" rIns="0" bIns="0" rtlCol="0" anchor="ctr"/>
          <a:lstStyle/>
          <a:p>
            <a:pPr indent="0" marL="0">
              <a:buNone/>
            </a:pPr>
            <a:r>
              <a:rPr lang="en-US" sz="900" dirty="0">
                <a:solidFill>
                  <a:srgbClr val="667085"/>
                </a:solidFill>
                <a:latin typeface="Aptos" pitchFamily="34" charset="0"/>
                <a:ea typeface="Aptos" pitchFamily="34" charset="-122"/>
                <a:cs typeface="Aptos" pitchFamily="34" charset="-120"/>
              </a:rPr>
              <a:t>GRASP · från analys till design</a:t>
            </a:r>
            <a:endParaRPr lang="en-US" sz="900" dirty="0"/>
          </a:p>
        </p:txBody>
      </p:sp>
      <p:sp>
        <p:nvSpPr>
          <p:cNvPr id="4" name="Text 2"/>
          <p:cNvSpPr/>
          <p:nvPr/>
        </p:nvSpPr>
        <p:spPr>
          <a:xfrm>
            <a:off x="7818120" y="6455664"/>
            <a:ext cx="3840480" cy="182880"/>
          </a:xfrm>
          <a:prstGeom prst="rect">
            <a:avLst/>
          </a:prstGeom>
          <a:noFill/>
          <a:ln/>
        </p:spPr>
        <p:txBody>
          <a:bodyPr wrap="square" lIns="0" tIns="0" rIns="0" bIns="0" rtlCol="0" anchor="ctr"/>
          <a:lstStyle/>
          <a:p>
            <a:pPr algn="r" indent="0" marL="0">
              <a:buNone/>
            </a:pPr>
            <a:r>
              <a:rPr lang="en-US" sz="900" dirty="0">
                <a:solidFill>
                  <a:srgbClr val="667085"/>
                </a:solidFill>
                <a:latin typeface="Aptos" pitchFamily="34" charset="0"/>
                <a:ea typeface="Aptos" pitchFamily="34" charset="-122"/>
                <a:cs typeface="Aptos" pitchFamily="34" charset="-120"/>
              </a:rPr>
              <a:t>Webbshop · TypeScript / Node.js</a:t>
            </a:r>
            <a:endParaRPr lang="en-US" sz="9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220"/>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B1220"/>
          </a:solidFill>
          <a:ln w="12700">
            <a:solidFill>
              <a:srgbClr val="0B1220"/>
            </a:solidFill>
            <a:prstDash val="solid"/>
          </a:ln>
        </p:spPr>
      </p:sp>
      <p:sp>
        <p:nvSpPr>
          <p:cNvPr id="3" name="Shape 1"/>
          <p:cNvSpPr/>
          <p:nvPr/>
        </p:nvSpPr>
        <p:spPr>
          <a:xfrm>
            <a:off x="658368" y="640080"/>
            <a:ext cx="164592" cy="5166360"/>
          </a:xfrm>
          <a:prstGeom prst="rect">
            <a:avLst/>
          </a:prstGeom>
          <a:solidFill>
            <a:srgbClr val="2DD4BF"/>
          </a:solidFill>
          <a:ln w="12700">
            <a:solidFill>
              <a:srgbClr val="2DD4BF"/>
            </a:solidFill>
            <a:prstDash val="solid"/>
          </a:ln>
        </p:spPr>
      </p:sp>
      <p:sp>
        <p:nvSpPr>
          <p:cNvPr id="4" name="Text 2"/>
          <p:cNvSpPr/>
          <p:nvPr/>
        </p:nvSpPr>
        <p:spPr>
          <a:xfrm>
            <a:off x="1115568" y="1060704"/>
            <a:ext cx="9692640" cy="640080"/>
          </a:xfrm>
          <a:prstGeom prst="rect">
            <a:avLst/>
          </a:prstGeom>
          <a:noFill/>
          <a:ln/>
        </p:spPr>
        <p:txBody>
          <a:bodyPr wrap="square" lIns="0" tIns="0" rIns="0" bIns="0" rtlCol="0" anchor="ctr"/>
          <a:lstStyle/>
          <a:p>
            <a:pPr indent="0" marL="0">
              <a:buNone/>
            </a:pPr>
            <a:r>
              <a:rPr lang="en-US" sz="3600" b="1" dirty="0">
                <a:solidFill>
                  <a:srgbClr val="FFFFFF"/>
                </a:solidFill>
                <a:latin typeface="Aptos Display" pitchFamily="34" charset="0"/>
                <a:ea typeface="Aptos Display" pitchFamily="34" charset="-122"/>
                <a:cs typeface="Aptos Display" pitchFamily="34" charset="-120"/>
              </a:rPr>
              <a:t>Från analys till design</a:t>
            </a:r>
            <a:endParaRPr lang="en-US" sz="3600" dirty="0"/>
          </a:p>
        </p:txBody>
      </p:sp>
      <p:sp>
        <p:nvSpPr>
          <p:cNvPr id="5" name="Text 3"/>
          <p:cNvSpPr/>
          <p:nvPr/>
        </p:nvSpPr>
        <p:spPr>
          <a:xfrm>
            <a:off x="1115568" y="1773936"/>
            <a:ext cx="9692640" cy="731520"/>
          </a:xfrm>
          <a:prstGeom prst="rect">
            <a:avLst/>
          </a:prstGeom>
          <a:noFill/>
          <a:ln/>
        </p:spPr>
        <p:txBody>
          <a:bodyPr wrap="square" lIns="0" tIns="0" rIns="0" bIns="0" rtlCol="0" anchor="ctr"/>
          <a:lstStyle/>
          <a:p>
            <a:pPr indent="0" marL="0">
              <a:buNone/>
            </a:pPr>
            <a:r>
              <a:rPr lang="en-US" sz="4400" b="1" dirty="0">
                <a:solidFill>
                  <a:srgbClr val="5EEAD4"/>
                </a:solidFill>
                <a:latin typeface="Aptos Display" pitchFamily="34" charset="0"/>
                <a:ea typeface="Aptos Display" pitchFamily="34" charset="-122"/>
                <a:cs typeface="Aptos Display" pitchFamily="34" charset="-120"/>
              </a:rPr>
              <a:t>GRASP i en webbshop</a:t>
            </a:r>
            <a:endParaRPr lang="en-US" sz="4400" dirty="0"/>
          </a:p>
        </p:txBody>
      </p:sp>
      <p:sp>
        <p:nvSpPr>
          <p:cNvPr id="6" name="Text 4"/>
          <p:cNvSpPr/>
          <p:nvPr/>
        </p:nvSpPr>
        <p:spPr>
          <a:xfrm>
            <a:off x="1115568" y="2816352"/>
            <a:ext cx="9601200" cy="685800"/>
          </a:xfrm>
          <a:prstGeom prst="rect">
            <a:avLst/>
          </a:prstGeom>
          <a:noFill/>
          <a:ln/>
        </p:spPr>
        <p:txBody>
          <a:bodyPr wrap="square" lIns="0" tIns="0" rIns="0" bIns="0" rtlCol="0" anchor="ctr">
            <a:normAutofit/>
          </a:bodyPr>
          <a:lstStyle/>
          <a:p>
            <a:pPr indent="0" marL="0">
              <a:buNone/>
            </a:pPr>
            <a:r>
              <a:rPr lang="en-US" sz="2100" dirty="0">
                <a:solidFill>
                  <a:srgbClr val="D0D5DD"/>
                </a:solidFill>
              </a:rPr>
              <a:t>Krav → domänmodell → SSD → ansvar → designmodell → TypeScript</a:t>
            </a:r>
            <a:endParaRPr lang="en-US" sz="2100" dirty="0"/>
          </a:p>
        </p:txBody>
      </p:sp>
      <p:sp>
        <p:nvSpPr>
          <p:cNvPr id="7" name="Text 5"/>
          <p:cNvSpPr/>
          <p:nvPr/>
        </p:nvSpPr>
        <p:spPr>
          <a:xfrm>
            <a:off x="1115568" y="5074920"/>
            <a:ext cx="9326880" cy="365760"/>
          </a:xfrm>
          <a:prstGeom prst="rect">
            <a:avLst/>
          </a:prstGeom>
          <a:noFill/>
          <a:ln/>
        </p:spPr>
        <p:txBody>
          <a:bodyPr wrap="square" lIns="0" tIns="0" rIns="0" bIns="0" rtlCol="0" anchor="ctr"/>
          <a:lstStyle/>
          <a:p>
            <a:pPr indent="0" marL="0">
              <a:buNone/>
            </a:pPr>
            <a:r>
              <a:rPr lang="en-US" sz="1600" dirty="0">
                <a:solidFill>
                  <a:srgbClr val="98A2B3"/>
                </a:solidFill>
              </a:rPr>
              <a:t>ECMAScript / Node.js · objektorienterad design · Clean Code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Efter föreläsningen</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Vad ska studenterna kunna göra?</a:t>
            </a:r>
            <a:endParaRPr lang="en-US" sz="1300" dirty="0"/>
          </a:p>
        </p:txBody>
      </p:sp>
      <p:sp>
        <p:nvSpPr>
          <p:cNvPr id="4" name="Text 2"/>
          <p:cNvSpPr/>
          <p:nvPr/>
        </p:nvSpPr>
        <p:spPr>
          <a:xfrm>
            <a:off x="777240" y="1325880"/>
            <a:ext cx="10698480" cy="4480560"/>
          </a:xfrm>
          <a:prstGeom prst="rect">
            <a:avLst/>
          </a:prstGeom>
          <a:noFill/>
          <a:ln/>
        </p:spPr>
        <p:txBody>
          <a:bodyPr wrap="square" lIns="508" tIns="508" rIns="508" bIns="508" rtlCol="0" anchor="t">
            <a:normAutofit/>
          </a:bodyPr>
          <a:lstStyle/>
          <a:p>
            <a:pPr marL="228600" indent="-228600">
              <a:buSzPct val="100000"/>
              <a:buChar char="•"/>
            </a:pPr>
            <a:r>
              <a:rPr lang="en-US" sz="2100" dirty="0">
                <a:solidFill>
                  <a:srgbClr val="111827"/>
                </a:solidFill>
              </a:rPr>
              <a:t>Se skillnaden mellan analysmodell och designmodell.</a:t>
            </a:r>
            <a:endParaRPr lang="en-US" sz="2100" dirty="0"/>
          </a:p>
          <a:p>
            <a:pPr marL="228600" indent="-228600">
              <a:buSzPct val="100000"/>
              <a:buChar char="•"/>
            </a:pPr>
            <a:r>
              <a:rPr lang="en-US" sz="2100" dirty="0">
                <a:solidFill>
                  <a:srgbClr val="111827"/>
                </a:solidFill>
              </a:rPr>
              <a:t>Utgå från systemhändelser och fördela ansvar mellan objekt.</a:t>
            </a:r>
            <a:endParaRPr lang="en-US" sz="2100" dirty="0"/>
          </a:p>
          <a:p>
            <a:pPr marL="228600" indent="-228600">
              <a:buSzPct val="100000"/>
              <a:buChar char="•"/>
            </a:pPr>
            <a:r>
              <a:rPr lang="en-US" sz="2100" dirty="0">
                <a:solidFill>
                  <a:srgbClr val="111827"/>
                </a:solidFill>
              </a:rPr>
              <a:t>Motivera designbeslut med GRASP — inte bara säga “så brukar man göra”.</a:t>
            </a:r>
            <a:endParaRPr lang="en-US" sz="2100" dirty="0"/>
          </a:p>
          <a:p>
            <a:pPr marL="228600" indent="-228600">
              <a:buSzPct val="100000"/>
              <a:buChar char="•"/>
            </a:pPr>
            <a:r>
              <a:rPr lang="en-US" sz="2100" dirty="0">
                <a:solidFill>
                  <a:srgbClr val="111827"/>
                </a:solidFill>
              </a:rPr>
              <a:t>Känna igen design som leder till hög koppling, låg sammanhållning eller sköra beroenden.</a:t>
            </a:r>
            <a:endParaRPr lang="en-US" sz="2100" dirty="0"/>
          </a:p>
          <a:p>
            <a:pPr marL="228600" indent="-228600">
              <a:buSzPct val="100000"/>
              <a:buChar char="•"/>
            </a:pPr>
            <a:r>
              <a:rPr lang="en-US" sz="2100" dirty="0">
                <a:solidFill>
                  <a:srgbClr val="111827"/>
                </a:solidFill>
              </a:rPr>
              <a:t>Översätta designen till enkel, objektorienterad TypeScript.</a:t>
            </a:r>
            <a:endParaRPr lang="en-US" sz="21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Bron mellan analys och design</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Vi börjar inte med klasser i koden</a:t>
            </a:r>
            <a:endParaRPr lang="en-US" sz="1300" dirty="0"/>
          </a:p>
        </p:txBody>
      </p:sp>
      <p:sp>
        <p:nvSpPr>
          <p:cNvPr id="4" name="Shape 2"/>
          <p:cNvSpPr/>
          <p:nvPr/>
        </p:nvSpPr>
        <p:spPr>
          <a:xfrm>
            <a:off x="594360" y="1965960"/>
            <a:ext cx="1828800" cy="1417320"/>
          </a:xfrm>
          <a:prstGeom prst="roundRect">
            <a:avLst>
              <a:gd name="adj" fmla="val 3226"/>
            </a:avLst>
          </a:prstGeom>
          <a:solidFill>
            <a:srgbClr val="FFFFFF"/>
          </a:solidFill>
          <a:ln w="15240">
            <a:solidFill>
              <a:srgbClr val="98A2B3"/>
            </a:solidFill>
            <a:prstDash val="solid"/>
          </a:ln>
        </p:spPr>
      </p:sp>
      <p:sp>
        <p:nvSpPr>
          <p:cNvPr id="5" name="Text 3"/>
          <p:cNvSpPr/>
          <p:nvPr/>
        </p:nvSpPr>
        <p:spPr>
          <a:xfrm>
            <a:off x="704088" y="2221992"/>
            <a:ext cx="1609344" cy="274320"/>
          </a:xfrm>
          <a:prstGeom prst="rect">
            <a:avLst/>
          </a:prstGeom>
          <a:noFill/>
          <a:ln/>
        </p:spPr>
        <p:txBody>
          <a:bodyPr wrap="square" lIns="0" tIns="0" rIns="0" bIns="0" rtlCol="0" anchor="ctr">
            <a:normAutofit/>
          </a:bodyPr>
          <a:lstStyle/>
          <a:p>
            <a:pPr algn="ctr" indent="0" marL="0">
              <a:buNone/>
            </a:pPr>
            <a:r>
              <a:rPr lang="en-US" sz="1600" b="1" dirty="0">
                <a:solidFill>
                  <a:srgbClr val="111827"/>
                </a:solidFill>
              </a:rPr>
              <a:t>Krav / Use case</a:t>
            </a:r>
            <a:endParaRPr lang="en-US" sz="1600" dirty="0"/>
          </a:p>
        </p:txBody>
      </p:sp>
      <p:sp>
        <p:nvSpPr>
          <p:cNvPr id="6" name="Text 4"/>
          <p:cNvSpPr/>
          <p:nvPr/>
        </p:nvSpPr>
        <p:spPr>
          <a:xfrm>
            <a:off x="704088" y="2660904"/>
            <a:ext cx="1609344" cy="320040"/>
          </a:xfrm>
          <a:prstGeom prst="rect">
            <a:avLst/>
          </a:prstGeom>
          <a:noFill/>
          <a:ln/>
        </p:spPr>
        <p:txBody>
          <a:bodyPr wrap="square" lIns="0" tIns="0" rIns="0" bIns="0" rtlCol="0" anchor="ctr">
            <a:normAutofit/>
          </a:bodyPr>
          <a:lstStyle/>
          <a:p>
            <a:pPr algn="ctr" indent="0" marL="0">
              <a:buNone/>
            </a:pPr>
            <a:r>
              <a:rPr lang="en-US" sz="1250" dirty="0">
                <a:solidFill>
                  <a:srgbClr val="667085"/>
                </a:solidFill>
              </a:rPr>
              <a:t>Vad ska ske?</a:t>
            </a:r>
            <a:endParaRPr lang="en-US" sz="1250" dirty="0"/>
          </a:p>
        </p:txBody>
      </p:sp>
      <p:sp>
        <p:nvSpPr>
          <p:cNvPr id="7" name="Shape 5"/>
          <p:cNvSpPr/>
          <p:nvPr/>
        </p:nvSpPr>
        <p:spPr>
          <a:xfrm>
            <a:off x="2496312" y="2432304"/>
            <a:ext cx="292608" cy="384048"/>
          </a:xfrm>
          <a:prstGeom prst="chevron">
            <a:avLst/>
          </a:prstGeom>
          <a:solidFill>
            <a:srgbClr val="98A2B3"/>
          </a:solidFill>
          <a:ln w="12700">
            <a:solidFill>
              <a:srgbClr val="98A2B3"/>
            </a:solidFill>
            <a:prstDash val="solid"/>
          </a:ln>
        </p:spPr>
      </p:sp>
      <p:sp>
        <p:nvSpPr>
          <p:cNvPr id="8" name="Shape 6"/>
          <p:cNvSpPr/>
          <p:nvPr/>
        </p:nvSpPr>
        <p:spPr>
          <a:xfrm>
            <a:off x="2880360" y="1965960"/>
            <a:ext cx="1828800" cy="1417320"/>
          </a:xfrm>
          <a:prstGeom prst="roundRect">
            <a:avLst>
              <a:gd name="adj" fmla="val 3226"/>
            </a:avLst>
          </a:prstGeom>
          <a:solidFill>
            <a:srgbClr val="FFFFFF"/>
          </a:solidFill>
          <a:ln w="15240">
            <a:solidFill>
              <a:srgbClr val="98A2B3"/>
            </a:solidFill>
            <a:prstDash val="solid"/>
          </a:ln>
        </p:spPr>
      </p:sp>
      <p:sp>
        <p:nvSpPr>
          <p:cNvPr id="9" name="Text 7"/>
          <p:cNvSpPr/>
          <p:nvPr/>
        </p:nvSpPr>
        <p:spPr>
          <a:xfrm>
            <a:off x="2990088" y="2221992"/>
            <a:ext cx="1609344" cy="274320"/>
          </a:xfrm>
          <a:prstGeom prst="rect">
            <a:avLst/>
          </a:prstGeom>
          <a:noFill/>
          <a:ln/>
        </p:spPr>
        <p:txBody>
          <a:bodyPr wrap="square" lIns="0" tIns="0" rIns="0" bIns="0" rtlCol="0" anchor="ctr">
            <a:normAutofit/>
          </a:bodyPr>
          <a:lstStyle/>
          <a:p>
            <a:pPr algn="ctr" indent="0" marL="0">
              <a:buNone/>
            </a:pPr>
            <a:r>
              <a:rPr lang="en-US" sz="1600" b="1" dirty="0">
                <a:solidFill>
                  <a:srgbClr val="111827"/>
                </a:solidFill>
              </a:rPr>
              <a:t>Domänmodell</a:t>
            </a:r>
            <a:endParaRPr lang="en-US" sz="1600" dirty="0"/>
          </a:p>
        </p:txBody>
      </p:sp>
      <p:sp>
        <p:nvSpPr>
          <p:cNvPr id="10" name="Text 8"/>
          <p:cNvSpPr/>
          <p:nvPr/>
        </p:nvSpPr>
        <p:spPr>
          <a:xfrm>
            <a:off x="2990088" y="2660904"/>
            <a:ext cx="1609344" cy="320040"/>
          </a:xfrm>
          <a:prstGeom prst="rect">
            <a:avLst/>
          </a:prstGeom>
          <a:noFill/>
          <a:ln/>
        </p:spPr>
        <p:txBody>
          <a:bodyPr wrap="square" lIns="0" tIns="0" rIns="0" bIns="0" rtlCol="0" anchor="ctr">
            <a:normAutofit/>
          </a:bodyPr>
          <a:lstStyle/>
          <a:p>
            <a:pPr algn="ctr" indent="0" marL="0">
              <a:buNone/>
            </a:pPr>
            <a:r>
              <a:rPr lang="en-US" sz="1250" dirty="0">
                <a:solidFill>
                  <a:srgbClr val="667085"/>
                </a:solidFill>
              </a:rPr>
              <a:t>Vilka begrepp finns?</a:t>
            </a:r>
            <a:endParaRPr lang="en-US" sz="1250" dirty="0"/>
          </a:p>
        </p:txBody>
      </p:sp>
      <p:sp>
        <p:nvSpPr>
          <p:cNvPr id="11" name="Shape 9"/>
          <p:cNvSpPr/>
          <p:nvPr/>
        </p:nvSpPr>
        <p:spPr>
          <a:xfrm>
            <a:off x="4782312" y="2432304"/>
            <a:ext cx="292608" cy="384048"/>
          </a:xfrm>
          <a:prstGeom prst="chevron">
            <a:avLst/>
          </a:prstGeom>
          <a:solidFill>
            <a:srgbClr val="98A2B3"/>
          </a:solidFill>
          <a:ln w="12700">
            <a:solidFill>
              <a:srgbClr val="98A2B3"/>
            </a:solidFill>
            <a:prstDash val="solid"/>
          </a:ln>
        </p:spPr>
      </p:sp>
      <p:sp>
        <p:nvSpPr>
          <p:cNvPr id="12" name="Shape 10"/>
          <p:cNvSpPr/>
          <p:nvPr/>
        </p:nvSpPr>
        <p:spPr>
          <a:xfrm>
            <a:off x="5166360" y="1965960"/>
            <a:ext cx="1828800" cy="1417320"/>
          </a:xfrm>
          <a:prstGeom prst="roundRect">
            <a:avLst>
              <a:gd name="adj" fmla="val 3226"/>
            </a:avLst>
          </a:prstGeom>
          <a:solidFill>
            <a:srgbClr val="FFFFFF"/>
          </a:solidFill>
          <a:ln w="15240">
            <a:solidFill>
              <a:srgbClr val="98A2B3"/>
            </a:solidFill>
            <a:prstDash val="solid"/>
          </a:ln>
        </p:spPr>
      </p:sp>
      <p:sp>
        <p:nvSpPr>
          <p:cNvPr id="13" name="Text 11"/>
          <p:cNvSpPr/>
          <p:nvPr/>
        </p:nvSpPr>
        <p:spPr>
          <a:xfrm>
            <a:off x="5276088" y="2221992"/>
            <a:ext cx="1609344" cy="274320"/>
          </a:xfrm>
          <a:prstGeom prst="rect">
            <a:avLst/>
          </a:prstGeom>
          <a:noFill/>
          <a:ln/>
        </p:spPr>
        <p:txBody>
          <a:bodyPr wrap="square" lIns="0" tIns="0" rIns="0" bIns="0" rtlCol="0" anchor="ctr">
            <a:normAutofit/>
          </a:bodyPr>
          <a:lstStyle/>
          <a:p>
            <a:pPr algn="ctr" indent="0" marL="0">
              <a:buNone/>
            </a:pPr>
            <a:r>
              <a:rPr lang="en-US" sz="1600" b="1" dirty="0">
                <a:solidFill>
                  <a:srgbClr val="111827"/>
                </a:solidFill>
              </a:rPr>
              <a:t>SSD</a:t>
            </a:r>
            <a:endParaRPr lang="en-US" sz="1600" dirty="0"/>
          </a:p>
        </p:txBody>
      </p:sp>
      <p:sp>
        <p:nvSpPr>
          <p:cNvPr id="14" name="Text 12"/>
          <p:cNvSpPr/>
          <p:nvPr/>
        </p:nvSpPr>
        <p:spPr>
          <a:xfrm>
            <a:off x="5276088" y="2660904"/>
            <a:ext cx="1609344" cy="320040"/>
          </a:xfrm>
          <a:prstGeom prst="rect">
            <a:avLst/>
          </a:prstGeom>
          <a:noFill/>
          <a:ln/>
        </p:spPr>
        <p:txBody>
          <a:bodyPr wrap="square" lIns="0" tIns="0" rIns="0" bIns="0" rtlCol="0" anchor="ctr">
            <a:normAutofit/>
          </a:bodyPr>
          <a:lstStyle/>
          <a:p>
            <a:pPr algn="ctr" indent="0" marL="0">
              <a:buNone/>
            </a:pPr>
            <a:r>
              <a:rPr lang="en-US" sz="1250" dirty="0">
                <a:solidFill>
                  <a:srgbClr val="667085"/>
                </a:solidFill>
              </a:rPr>
              <a:t>Vilka systemhändelser sker?</a:t>
            </a:r>
            <a:endParaRPr lang="en-US" sz="1250" dirty="0"/>
          </a:p>
        </p:txBody>
      </p:sp>
      <p:sp>
        <p:nvSpPr>
          <p:cNvPr id="15" name="Shape 13"/>
          <p:cNvSpPr/>
          <p:nvPr/>
        </p:nvSpPr>
        <p:spPr>
          <a:xfrm>
            <a:off x="7068312" y="2432304"/>
            <a:ext cx="292608" cy="384048"/>
          </a:xfrm>
          <a:prstGeom prst="chevron">
            <a:avLst/>
          </a:prstGeom>
          <a:solidFill>
            <a:srgbClr val="98A2B3"/>
          </a:solidFill>
          <a:ln w="12700">
            <a:solidFill>
              <a:srgbClr val="98A2B3"/>
            </a:solidFill>
            <a:prstDash val="solid"/>
          </a:ln>
        </p:spPr>
      </p:sp>
      <p:sp>
        <p:nvSpPr>
          <p:cNvPr id="16" name="Shape 14"/>
          <p:cNvSpPr/>
          <p:nvPr/>
        </p:nvSpPr>
        <p:spPr>
          <a:xfrm>
            <a:off x="7452360" y="1965960"/>
            <a:ext cx="1828800" cy="1417320"/>
          </a:xfrm>
          <a:prstGeom prst="roundRect">
            <a:avLst>
              <a:gd name="adj" fmla="val 3226"/>
            </a:avLst>
          </a:prstGeom>
          <a:solidFill>
            <a:srgbClr val="CCFBF1"/>
          </a:solidFill>
          <a:ln w="15240">
            <a:solidFill>
              <a:srgbClr val="0F766E"/>
            </a:solidFill>
            <a:prstDash val="solid"/>
          </a:ln>
        </p:spPr>
      </p:sp>
      <p:sp>
        <p:nvSpPr>
          <p:cNvPr id="17" name="Text 15"/>
          <p:cNvSpPr/>
          <p:nvPr/>
        </p:nvSpPr>
        <p:spPr>
          <a:xfrm>
            <a:off x="7562088" y="2221992"/>
            <a:ext cx="1609344" cy="274320"/>
          </a:xfrm>
          <a:prstGeom prst="rect">
            <a:avLst/>
          </a:prstGeom>
          <a:noFill/>
          <a:ln/>
        </p:spPr>
        <p:txBody>
          <a:bodyPr wrap="square" lIns="0" tIns="0" rIns="0" bIns="0" rtlCol="0" anchor="ctr">
            <a:normAutofit/>
          </a:bodyPr>
          <a:lstStyle/>
          <a:p>
            <a:pPr algn="ctr" indent="0" marL="0">
              <a:buNone/>
            </a:pPr>
            <a:r>
              <a:rPr lang="en-US" sz="1600" b="1" dirty="0">
                <a:solidFill>
                  <a:srgbClr val="111827"/>
                </a:solidFill>
              </a:rPr>
              <a:t>Designmodell</a:t>
            </a:r>
            <a:endParaRPr lang="en-US" sz="1600" dirty="0"/>
          </a:p>
        </p:txBody>
      </p:sp>
      <p:sp>
        <p:nvSpPr>
          <p:cNvPr id="18" name="Text 16"/>
          <p:cNvSpPr/>
          <p:nvPr/>
        </p:nvSpPr>
        <p:spPr>
          <a:xfrm>
            <a:off x="7562088" y="2660904"/>
            <a:ext cx="1609344" cy="320040"/>
          </a:xfrm>
          <a:prstGeom prst="rect">
            <a:avLst/>
          </a:prstGeom>
          <a:noFill/>
          <a:ln/>
        </p:spPr>
        <p:txBody>
          <a:bodyPr wrap="square" lIns="0" tIns="0" rIns="0" bIns="0" rtlCol="0" anchor="ctr">
            <a:normAutofit/>
          </a:bodyPr>
          <a:lstStyle/>
          <a:p>
            <a:pPr algn="ctr" indent="0" marL="0">
              <a:buNone/>
            </a:pPr>
            <a:r>
              <a:rPr lang="en-US" sz="1250" dirty="0">
                <a:solidFill>
                  <a:srgbClr val="667085"/>
                </a:solidFill>
              </a:rPr>
              <a:t>Vem gör vad?</a:t>
            </a:r>
            <a:endParaRPr lang="en-US" sz="1250" dirty="0"/>
          </a:p>
        </p:txBody>
      </p:sp>
      <p:sp>
        <p:nvSpPr>
          <p:cNvPr id="19" name="Shape 17"/>
          <p:cNvSpPr/>
          <p:nvPr/>
        </p:nvSpPr>
        <p:spPr>
          <a:xfrm>
            <a:off x="9354312" y="2432304"/>
            <a:ext cx="292608" cy="384048"/>
          </a:xfrm>
          <a:prstGeom prst="chevron">
            <a:avLst/>
          </a:prstGeom>
          <a:solidFill>
            <a:srgbClr val="98A2B3"/>
          </a:solidFill>
          <a:ln w="12700">
            <a:solidFill>
              <a:srgbClr val="98A2B3"/>
            </a:solidFill>
            <a:prstDash val="solid"/>
          </a:ln>
        </p:spPr>
      </p:sp>
      <p:sp>
        <p:nvSpPr>
          <p:cNvPr id="20" name="Shape 18"/>
          <p:cNvSpPr/>
          <p:nvPr/>
        </p:nvSpPr>
        <p:spPr>
          <a:xfrm>
            <a:off x="9738360" y="1965960"/>
            <a:ext cx="1828800" cy="1417320"/>
          </a:xfrm>
          <a:prstGeom prst="roundRect">
            <a:avLst>
              <a:gd name="adj" fmla="val 3226"/>
            </a:avLst>
          </a:prstGeom>
          <a:solidFill>
            <a:srgbClr val="CCFBF1"/>
          </a:solidFill>
          <a:ln w="15240">
            <a:solidFill>
              <a:srgbClr val="0F766E"/>
            </a:solidFill>
            <a:prstDash val="solid"/>
          </a:ln>
        </p:spPr>
      </p:sp>
      <p:sp>
        <p:nvSpPr>
          <p:cNvPr id="21" name="Text 19"/>
          <p:cNvSpPr/>
          <p:nvPr/>
        </p:nvSpPr>
        <p:spPr>
          <a:xfrm>
            <a:off x="9848088" y="2221992"/>
            <a:ext cx="1609344" cy="274320"/>
          </a:xfrm>
          <a:prstGeom prst="rect">
            <a:avLst/>
          </a:prstGeom>
          <a:noFill/>
          <a:ln/>
        </p:spPr>
        <p:txBody>
          <a:bodyPr wrap="square" lIns="0" tIns="0" rIns="0" bIns="0" rtlCol="0" anchor="ctr">
            <a:normAutofit/>
          </a:bodyPr>
          <a:lstStyle/>
          <a:p>
            <a:pPr algn="ctr" indent="0" marL="0">
              <a:buNone/>
            </a:pPr>
            <a:r>
              <a:rPr lang="en-US" sz="1600" b="1" dirty="0">
                <a:solidFill>
                  <a:srgbClr val="111827"/>
                </a:solidFill>
              </a:rPr>
              <a:t>TypeScript</a:t>
            </a:r>
            <a:endParaRPr lang="en-US" sz="1600" dirty="0"/>
          </a:p>
        </p:txBody>
      </p:sp>
      <p:sp>
        <p:nvSpPr>
          <p:cNvPr id="22" name="Text 20"/>
          <p:cNvSpPr/>
          <p:nvPr/>
        </p:nvSpPr>
        <p:spPr>
          <a:xfrm>
            <a:off x="9848088" y="2660904"/>
            <a:ext cx="1609344" cy="320040"/>
          </a:xfrm>
          <a:prstGeom prst="rect">
            <a:avLst/>
          </a:prstGeom>
          <a:noFill/>
          <a:ln/>
        </p:spPr>
        <p:txBody>
          <a:bodyPr wrap="square" lIns="0" tIns="0" rIns="0" bIns="0" rtlCol="0" anchor="ctr">
            <a:normAutofit/>
          </a:bodyPr>
          <a:lstStyle/>
          <a:p>
            <a:pPr algn="ctr" indent="0" marL="0">
              <a:buNone/>
            </a:pPr>
            <a:r>
              <a:rPr lang="en-US" sz="1250" dirty="0">
                <a:solidFill>
                  <a:srgbClr val="667085"/>
                </a:solidFill>
              </a:rPr>
              <a:t>Hur kodas det?</a:t>
            </a:r>
            <a:endParaRPr lang="en-US" sz="1250" dirty="0"/>
          </a:p>
        </p:txBody>
      </p:sp>
      <p:sp>
        <p:nvSpPr>
          <p:cNvPr id="23" name="Shape 21"/>
          <p:cNvSpPr/>
          <p:nvPr/>
        </p:nvSpPr>
        <p:spPr>
          <a:xfrm>
            <a:off x="1417320" y="4160520"/>
            <a:ext cx="9326880" cy="1051560"/>
          </a:xfrm>
          <a:prstGeom prst="roundRect">
            <a:avLst>
              <a:gd name="adj" fmla="val 5217"/>
            </a:avLst>
          </a:prstGeom>
          <a:solidFill>
            <a:srgbClr val="CCFBF1"/>
          </a:solidFill>
          <a:ln w="12700">
            <a:solidFill>
              <a:srgbClr val="CCFBF1"/>
            </a:solidFill>
            <a:prstDash val="solid"/>
          </a:ln>
        </p:spPr>
      </p:sp>
      <p:sp>
        <p:nvSpPr>
          <p:cNvPr id="24" name="Text 22"/>
          <p:cNvSpPr/>
          <p:nvPr/>
        </p:nvSpPr>
        <p:spPr>
          <a:xfrm>
            <a:off x="1554480" y="4270248"/>
            <a:ext cx="9052560" cy="228600"/>
          </a:xfrm>
          <a:prstGeom prst="rect">
            <a:avLst/>
          </a:prstGeom>
          <a:noFill/>
          <a:ln/>
        </p:spPr>
        <p:txBody>
          <a:bodyPr wrap="square" lIns="0" tIns="0" rIns="0" bIns="0" rtlCol="0" anchor="ctr">
            <a:normAutofit/>
          </a:bodyPr>
          <a:lstStyle/>
          <a:p>
            <a:pPr indent="0" marL="0">
              <a:buNone/>
            </a:pPr>
            <a:r>
              <a:rPr lang="en-US" sz="1300" b="1" dirty="0">
                <a:solidFill>
                  <a:srgbClr val="0F766E"/>
                </a:solidFill>
              </a:rPr>
              <a:t>GRASP kommer in här</a:t>
            </a:r>
            <a:endParaRPr lang="en-US" sz="1300" dirty="0"/>
          </a:p>
        </p:txBody>
      </p:sp>
      <p:sp>
        <p:nvSpPr>
          <p:cNvPr id="25" name="Text 23"/>
          <p:cNvSpPr/>
          <p:nvPr/>
        </p:nvSpPr>
        <p:spPr>
          <a:xfrm>
            <a:off x="1554480" y="4553712"/>
            <a:ext cx="9052560" cy="576072"/>
          </a:xfrm>
          <a:prstGeom prst="rect">
            <a:avLst/>
          </a:prstGeom>
          <a:noFill/>
          <a:ln/>
        </p:spPr>
        <p:txBody>
          <a:bodyPr wrap="square" lIns="0" tIns="0" rIns="0" bIns="0" rtlCol="0" anchor="t">
            <a:normAutofit/>
          </a:bodyPr>
          <a:lstStyle/>
          <a:p>
            <a:pPr indent="0" marL="0">
              <a:buNone/>
            </a:pPr>
            <a:r>
              <a:rPr lang="en-US" sz="1400" dirty="0">
                <a:solidFill>
                  <a:srgbClr val="111827"/>
                </a:solidFill>
              </a:rPr>
              <a:t>När ett systemmeddelande ska realiseras behöver vi bestämma vilka objekt som får ansvar, hur de samarbetar och var variation kapslas in.</a:t>
            </a:r>
            <a:endParaRPr lang="en-US" sz="14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Vår webbshop</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En liten domän — tillräckligt rik för designbeslut</a:t>
            </a:r>
            <a:endParaRPr lang="en-US" sz="1300" dirty="0"/>
          </a:p>
        </p:txBody>
      </p:sp>
      <p:sp>
        <p:nvSpPr>
          <p:cNvPr id="4" name="Text 2"/>
          <p:cNvSpPr/>
          <p:nvPr/>
        </p:nvSpPr>
        <p:spPr>
          <a:xfrm>
            <a:off x="731520" y="1234440"/>
            <a:ext cx="6583680" cy="4480560"/>
          </a:xfrm>
          <a:prstGeom prst="rect">
            <a:avLst/>
          </a:prstGeom>
          <a:noFill/>
          <a:ln/>
        </p:spPr>
        <p:txBody>
          <a:bodyPr wrap="square" lIns="508" tIns="508" rIns="508" bIns="508" rtlCol="0" anchor="t">
            <a:normAutofit/>
          </a:bodyPr>
          <a:lstStyle/>
          <a:p>
            <a:pPr marL="228600" indent="-228600">
              <a:buSzPct val="100000"/>
              <a:buChar char="•"/>
            </a:pPr>
            <a:r>
              <a:rPr lang="en-US" sz="1850" dirty="0">
                <a:solidFill>
                  <a:srgbClr val="111827"/>
                </a:solidFill>
              </a:rPr>
              <a:t>Kunden kan hitta produkter genom kategori och prisfilter.</a:t>
            </a:r>
            <a:endParaRPr lang="en-US" sz="1850" dirty="0"/>
          </a:p>
          <a:p>
            <a:pPr marL="228600" indent="-228600">
              <a:buSzPct val="100000"/>
              <a:buChar char="•"/>
            </a:pPr>
            <a:r>
              <a:rPr lang="en-US" sz="1850" dirty="0">
                <a:solidFill>
                  <a:srgbClr val="111827"/>
                </a:solidFill>
              </a:rPr>
              <a:t>Kunden kan lägga produkter i en varukorg och ändra antal.</a:t>
            </a:r>
            <a:endParaRPr lang="en-US" sz="1850" dirty="0"/>
          </a:p>
          <a:p>
            <a:pPr marL="228600" indent="-228600">
              <a:buSzPct val="100000"/>
              <a:buChar char="•"/>
            </a:pPr>
            <a:r>
              <a:rPr lang="en-US" sz="1850" dirty="0">
                <a:solidFill>
                  <a:srgbClr val="111827"/>
                </a:solidFill>
              </a:rPr>
              <a:t>Varukorgen visar delsummor, rabatt och totalt pris.</a:t>
            </a:r>
            <a:endParaRPr lang="en-US" sz="1850" dirty="0"/>
          </a:p>
          <a:p>
            <a:pPr marL="228600" indent="-228600">
              <a:buSzPct val="100000"/>
              <a:buChar char="•"/>
            </a:pPr>
            <a:r>
              <a:rPr lang="en-US" sz="1850" dirty="0">
                <a:solidFill>
                  <a:srgbClr val="111827"/>
                </a:solidFill>
              </a:rPr>
              <a:t>Vid checkout väljer kunden leverans och betalar.</a:t>
            </a:r>
            <a:endParaRPr lang="en-US" sz="1850" dirty="0"/>
          </a:p>
          <a:p>
            <a:pPr marL="228600" indent="-228600">
              <a:buSzPct val="100000"/>
              <a:buChar char="•"/>
            </a:pPr>
            <a:r>
              <a:rPr lang="en-US" sz="1850" dirty="0">
                <a:solidFill>
                  <a:srgbClr val="111827"/>
                </a:solidFill>
              </a:rPr>
              <a:t>Ordern får bara skapas om lagret kan reservera varorna.</a:t>
            </a:r>
            <a:endParaRPr lang="en-US" sz="1850" dirty="0"/>
          </a:p>
          <a:p>
            <a:pPr marL="228600" indent="-228600">
              <a:buSzPct val="100000"/>
              <a:buChar char="•"/>
            </a:pPr>
            <a:r>
              <a:rPr lang="en-US" sz="1850" dirty="0">
                <a:solidFill>
                  <a:srgbClr val="111827"/>
                </a:solidFill>
              </a:rPr>
              <a:t>Produkter och order lagras. Betalningsleverantör kan bytas senare.</a:t>
            </a:r>
            <a:endParaRPr lang="en-US" sz="1850" dirty="0"/>
          </a:p>
        </p:txBody>
      </p:sp>
      <p:sp>
        <p:nvSpPr>
          <p:cNvPr id="5" name="Shape 3"/>
          <p:cNvSpPr/>
          <p:nvPr/>
        </p:nvSpPr>
        <p:spPr>
          <a:xfrm>
            <a:off x="7635240" y="1508760"/>
            <a:ext cx="3840480" cy="1828800"/>
          </a:xfrm>
          <a:prstGeom prst="roundRect">
            <a:avLst>
              <a:gd name="adj" fmla="val 3000"/>
            </a:avLst>
          </a:prstGeom>
          <a:solidFill>
            <a:srgbClr val="D1E9FF"/>
          </a:solidFill>
          <a:ln w="12700">
            <a:solidFill>
              <a:srgbClr val="D1E9FF"/>
            </a:solidFill>
            <a:prstDash val="solid"/>
          </a:ln>
        </p:spPr>
      </p:sp>
      <p:sp>
        <p:nvSpPr>
          <p:cNvPr id="6" name="Text 4"/>
          <p:cNvSpPr/>
          <p:nvPr/>
        </p:nvSpPr>
        <p:spPr>
          <a:xfrm>
            <a:off x="7772400" y="1618488"/>
            <a:ext cx="356616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Designspänningen</a:t>
            </a:r>
            <a:endParaRPr lang="en-US" sz="1300" dirty="0"/>
          </a:p>
        </p:txBody>
      </p:sp>
      <p:sp>
        <p:nvSpPr>
          <p:cNvPr id="7" name="Text 5"/>
          <p:cNvSpPr/>
          <p:nvPr/>
        </p:nvSpPr>
        <p:spPr>
          <a:xfrm>
            <a:off x="7772400" y="1901952"/>
            <a:ext cx="3566160" cy="1353312"/>
          </a:xfrm>
          <a:prstGeom prst="rect">
            <a:avLst/>
          </a:prstGeom>
          <a:noFill/>
          <a:ln/>
        </p:spPr>
        <p:txBody>
          <a:bodyPr wrap="square" lIns="0" tIns="0" rIns="0" bIns="0" rtlCol="0" anchor="t">
            <a:normAutofit/>
          </a:bodyPr>
          <a:lstStyle/>
          <a:p>
            <a:pPr indent="0" marL="0">
              <a:buNone/>
            </a:pPr>
            <a:r>
              <a:rPr lang="en-US" sz="1400" dirty="0">
                <a:solidFill>
                  <a:srgbClr val="111827"/>
                </a:solidFill>
              </a:rPr>
              <a:t>Vissa ansvar känns “naturliga” i domänen. Andra — HTTP, databas, extern betalning — behöver vi introducera i designen.</a:t>
            </a:r>
            <a:endParaRPr lang="en-US" sz="1400" dirty="0"/>
          </a:p>
        </p:txBody>
      </p:sp>
      <p:sp>
        <p:nvSpPr>
          <p:cNvPr id="8" name="Shape 6"/>
          <p:cNvSpPr/>
          <p:nvPr/>
        </p:nvSpPr>
        <p:spPr>
          <a:xfrm>
            <a:off x="7635240" y="3657600"/>
            <a:ext cx="3840480" cy="1417320"/>
          </a:xfrm>
          <a:prstGeom prst="roundRect">
            <a:avLst>
              <a:gd name="adj" fmla="val 3871"/>
            </a:avLst>
          </a:prstGeom>
          <a:solidFill>
            <a:srgbClr val="CCFBF1"/>
          </a:solidFill>
          <a:ln w="12700">
            <a:solidFill>
              <a:srgbClr val="CCFBF1"/>
            </a:solidFill>
            <a:prstDash val="solid"/>
          </a:ln>
        </p:spPr>
      </p:sp>
      <p:sp>
        <p:nvSpPr>
          <p:cNvPr id="9" name="Text 7"/>
          <p:cNvSpPr/>
          <p:nvPr/>
        </p:nvSpPr>
        <p:spPr>
          <a:xfrm>
            <a:off x="7772400" y="3767328"/>
            <a:ext cx="3566160" cy="228600"/>
          </a:xfrm>
          <a:prstGeom prst="rect">
            <a:avLst/>
          </a:prstGeom>
          <a:noFill/>
          <a:ln/>
        </p:spPr>
        <p:txBody>
          <a:bodyPr wrap="square" lIns="0" tIns="0" rIns="0" bIns="0" rtlCol="0" anchor="ctr">
            <a:normAutofit/>
          </a:bodyPr>
          <a:lstStyle/>
          <a:p>
            <a:pPr indent="0" marL="0">
              <a:buNone/>
            </a:pPr>
            <a:r>
              <a:rPr lang="en-US" sz="1300" b="1" dirty="0">
                <a:solidFill>
                  <a:srgbClr val="0F766E"/>
                </a:solidFill>
              </a:rPr>
              <a:t>Fråga till gruppen</a:t>
            </a:r>
            <a:endParaRPr lang="en-US" sz="1300" dirty="0"/>
          </a:p>
        </p:txBody>
      </p:sp>
      <p:sp>
        <p:nvSpPr>
          <p:cNvPr id="10" name="Text 8"/>
          <p:cNvSpPr/>
          <p:nvPr/>
        </p:nvSpPr>
        <p:spPr>
          <a:xfrm>
            <a:off x="7772400" y="4050792"/>
            <a:ext cx="3566160" cy="941832"/>
          </a:xfrm>
          <a:prstGeom prst="rect">
            <a:avLst/>
          </a:prstGeom>
          <a:noFill/>
          <a:ln/>
        </p:spPr>
        <p:txBody>
          <a:bodyPr wrap="square" lIns="0" tIns="0" rIns="0" bIns="0" rtlCol="0" anchor="t">
            <a:normAutofit/>
          </a:bodyPr>
          <a:lstStyle/>
          <a:p>
            <a:pPr indent="0" marL="0">
              <a:buNone/>
            </a:pPr>
            <a:r>
              <a:rPr lang="en-US" sz="1400" dirty="0">
                <a:solidFill>
                  <a:srgbClr val="111827"/>
                </a:solidFill>
              </a:rPr>
              <a:t>Vilka ord i kraven är domänbegrepp? Vilka ord beskriver tekniska detaljer?</a:t>
            </a:r>
            <a:endParaRPr lang="en-US" sz="14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Use case: Handla produkter</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Förenklad main success scenario</a:t>
            </a:r>
            <a:endParaRPr lang="en-US" sz="1300" dirty="0"/>
          </a:p>
        </p:txBody>
      </p:sp>
      <p:sp>
        <p:nvSpPr>
          <p:cNvPr id="4" name="Text 2"/>
          <p:cNvSpPr/>
          <p:nvPr/>
        </p:nvSpPr>
        <p:spPr>
          <a:xfrm>
            <a:off x="822960" y="1188720"/>
            <a:ext cx="6583680" cy="4846320"/>
          </a:xfrm>
          <a:prstGeom prst="rect">
            <a:avLst/>
          </a:prstGeom>
          <a:noFill/>
          <a:ln/>
        </p:spPr>
        <p:txBody>
          <a:bodyPr wrap="square" lIns="508" tIns="508" rIns="508" bIns="508" rtlCol="0" anchor="t">
            <a:normAutofit/>
          </a:bodyPr>
          <a:lstStyle/>
          <a:p>
            <a:pPr marL="228600" indent="-228600">
              <a:buSzPct val="100000"/>
              <a:buChar char="•"/>
            </a:pPr>
            <a:r>
              <a:rPr lang="en-US" sz="1750" dirty="0">
                <a:solidFill>
                  <a:srgbClr val="111827"/>
                </a:solidFill>
              </a:rPr>
              <a:t>1. Kunden söker eller filtrerar produkter.</a:t>
            </a:r>
            <a:endParaRPr lang="en-US" sz="1750" dirty="0"/>
          </a:p>
          <a:p>
            <a:pPr marL="228600" indent="-228600">
              <a:buSzPct val="100000"/>
              <a:buChar char="•"/>
            </a:pPr>
            <a:r>
              <a:rPr lang="en-US" sz="1750" dirty="0">
                <a:solidFill>
                  <a:srgbClr val="111827"/>
                </a:solidFill>
              </a:rPr>
              <a:t>2. Systemet visar matchande produkter.</a:t>
            </a:r>
            <a:endParaRPr lang="en-US" sz="1750" dirty="0"/>
          </a:p>
          <a:p>
            <a:pPr marL="228600" indent="-228600">
              <a:buSzPct val="100000"/>
              <a:buChar char="•"/>
            </a:pPr>
            <a:r>
              <a:rPr lang="en-US" sz="1750" dirty="0">
                <a:solidFill>
                  <a:srgbClr val="111827"/>
                </a:solidFill>
              </a:rPr>
              <a:t>3. Kunden lägger en produkt och ett antal i varukorgen.</a:t>
            </a:r>
            <a:endParaRPr lang="en-US" sz="1750" dirty="0"/>
          </a:p>
          <a:p>
            <a:pPr marL="228600" indent="-228600">
              <a:buSzPct val="100000"/>
              <a:buChar char="•"/>
            </a:pPr>
            <a:r>
              <a:rPr lang="en-US" sz="1750" dirty="0">
                <a:solidFill>
                  <a:srgbClr val="111827"/>
                </a:solidFill>
              </a:rPr>
              <a:t>4. Systemet visar uppdaterad varukorg och total.</a:t>
            </a:r>
            <a:endParaRPr lang="en-US" sz="1750" dirty="0"/>
          </a:p>
          <a:p>
            <a:pPr marL="228600" indent="-228600">
              <a:buSzPct val="100000"/>
              <a:buChar char="•"/>
            </a:pPr>
            <a:r>
              <a:rPr lang="en-US" sz="1750" dirty="0">
                <a:solidFill>
                  <a:srgbClr val="111827"/>
                </a:solidFill>
              </a:rPr>
              <a:t>5. Kunden går till checkout och väljer leverans.</a:t>
            </a:r>
            <a:endParaRPr lang="en-US" sz="1750" dirty="0"/>
          </a:p>
          <a:p>
            <a:pPr marL="228600" indent="-228600">
              <a:buSzPct val="100000"/>
              <a:buChar char="•"/>
            </a:pPr>
            <a:r>
              <a:rPr lang="en-US" sz="1750" dirty="0">
                <a:solidFill>
                  <a:srgbClr val="111827"/>
                </a:solidFill>
              </a:rPr>
              <a:t>6. Systemet reserverar lager och genomför betalning.</a:t>
            </a:r>
            <a:endParaRPr lang="en-US" sz="1750" dirty="0"/>
          </a:p>
          <a:p>
            <a:pPr marL="228600" indent="-228600">
              <a:buSzPct val="100000"/>
              <a:buChar char="•"/>
            </a:pPr>
            <a:r>
              <a:rPr lang="en-US" sz="1750" dirty="0">
                <a:solidFill>
                  <a:srgbClr val="111827"/>
                </a:solidFill>
              </a:rPr>
              <a:t>7. Systemet skapar order och visar orderbekräftelse.</a:t>
            </a:r>
            <a:endParaRPr lang="en-US" sz="1750" dirty="0"/>
          </a:p>
        </p:txBody>
      </p:sp>
      <p:sp>
        <p:nvSpPr>
          <p:cNvPr id="5" name="Shape 3"/>
          <p:cNvSpPr/>
          <p:nvPr/>
        </p:nvSpPr>
        <p:spPr>
          <a:xfrm>
            <a:off x="7726680" y="1691640"/>
            <a:ext cx="3657600" cy="1463040"/>
          </a:xfrm>
          <a:prstGeom prst="roundRect">
            <a:avLst>
              <a:gd name="adj" fmla="val 3750"/>
            </a:avLst>
          </a:prstGeom>
          <a:solidFill>
            <a:srgbClr val="FFEDD5"/>
          </a:solidFill>
          <a:ln w="12700">
            <a:solidFill>
              <a:srgbClr val="FFEDD5"/>
            </a:solidFill>
            <a:prstDash val="solid"/>
          </a:ln>
        </p:spPr>
      </p:sp>
      <p:sp>
        <p:nvSpPr>
          <p:cNvPr id="6" name="Text 4"/>
          <p:cNvSpPr/>
          <p:nvPr/>
        </p:nvSpPr>
        <p:spPr>
          <a:xfrm>
            <a:off x="7863840" y="1801368"/>
            <a:ext cx="3383280" cy="228600"/>
          </a:xfrm>
          <a:prstGeom prst="rect">
            <a:avLst/>
          </a:prstGeom>
          <a:noFill/>
          <a:ln/>
        </p:spPr>
        <p:txBody>
          <a:bodyPr wrap="square" lIns="0" tIns="0" rIns="0" bIns="0" rtlCol="0" anchor="ctr">
            <a:normAutofit/>
          </a:bodyPr>
          <a:lstStyle/>
          <a:p>
            <a:pPr indent="0" marL="0">
              <a:buNone/>
            </a:pPr>
            <a:r>
              <a:rPr lang="en-US" sz="1300" b="1" dirty="0">
                <a:solidFill>
                  <a:srgbClr val="C2410C"/>
                </a:solidFill>
              </a:rPr>
              <a:t>Alternativt flöde</a:t>
            </a:r>
            <a:endParaRPr lang="en-US" sz="1300" dirty="0"/>
          </a:p>
        </p:txBody>
      </p:sp>
      <p:sp>
        <p:nvSpPr>
          <p:cNvPr id="7" name="Text 5"/>
          <p:cNvSpPr/>
          <p:nvPr/>
        </p:nvSpPr>
        <p:spPr>
          <a:xfrm>
            <a:off x="7863840" y="2084832"/>
            <a:ext cx="3383280" cy="987552"/>
          </a:xfrm>
          <a:prstGeom prst="rect">
            <a:avLst/>
          </a:prstGeom>
          <a:noFill/>
          <a:ln/>
        </p:spPr>
        <p:txBody>
          <a:bodyPr wrap="square" lIns="0" tIns="0" rIns="0" bIns="0" rtlCol="0" anchor="t">
            <a:normAutofit/>
          </a:bodyPr>
          <a:lstStyle/>
          <a:p>
            <a:pPr indent="0" marL="0">
              <a:buNone/>
            </a:pPr>
            <a:r>
              <a:rPr lang="en-US" sz="1400" dirty="0">
                <a:solidFill>
                  <a:srgbClr val="111827"/>
                </a:solidFill>
              </a:rPr>
              <a:t>Om lagret inte räcker: ingen betalning genomförs och kunden får veta vilken vara som saknas.</a:t>
            </a:r>
            <a:endParaRPr lang="en-US" sz="1400" dirty="0"/>
          </a:p>
        </p:txBody>
      </p:sp>
      <p:sp>
        <p:nvSpPr>
          <p:cNvPr id="8" name="Shape 6"/>
          <p:cNvSpPr/>
          <p:nvPr/>
        </p:nvSpPr>
        <p:spPr>
          <a:xfrm>
            <a:off x="7726680" y="3794760"/>
            <a:ext cx="3657600" cy="1234440"/>
          </a:xfrm>
          <a:prstGeom prst="roundRect">
            <a:avLst>
              <a:gd name="adj" fmla="val 4444"/>
            </a:avLst>
          </a:prstGeom>
          <a:solidFill>
            <a:srgbClr val="D1E9FF"/>
          </a:solidFill>
          <a:ln w="12700">
            <a:solidFill>
              <a:srgbClr val="D1E9FF"/>
            </a:solidFill>
            <a:prstDash val="solid"/>
          </a:ln>
        </p:spPr>
      </p:sp>
      <p:sp>
        <p:nvSpPr>
          <p:cNvPr id="9" name="Text 7"/>
          <p:cNvSpPr/>
          <p:nvPr/>
        </p:nvSpPr>
        <p:spPr>
          <a:xfrm>
            <a:off x="7863840" y="3904488"/>
            <a:ext cx="338328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Observera</a:t>
            </a:r>
            <a:endParaRPr lang="en-US" sz="1300" dirty="0"/>
          </a:p>
        </p:txBody>
      </p:sp>
      <p:sp>
        <p:nvSpPr>
          <p:cNvPr id="10" name="Text 8"/>
          <p:cNvSpPr/>
          <p:nvPr/>
        </p:nvSpPr>
        <p:spPr>
          <a:xfrm>
            <a:off x="7863840" y="4187952"/>
            <a:ext cx="3383280" cy="758952"/>
          </a:xfrm>
          <a:prstGeom prst="rect">
            <a:avLst/>
          </a:prstGeom>
          <a:noFill/>
          <a:ln/>
        </p:spPr>
        <p:txBody>
          <a:bodyPr wrap="square" lIns="0" tIns="0" rIns="0" bIns="0" rtlCol="0" anchor="t">
            <a:normAutofit/>
          </a:bodyPr>
          <a:lstStyle/>
          <a:p>
            <a:pPr indent="0" marL="0">
              <a:buNone/>
            </a:pPr>
            <a:r>
              <a:rPr lang="en-US" sz="1400" dirty="0">
                <a:solidFill>
                  <a:srgbClr val="111827"/>
                </a:solidFill>
              </a:rPr>
              <a:t>Use caset säger vad systemet gör — ännu inte vilka klasser som gör det.</a:t>
            </a:r>
            <a:endParaRPr lang="en-US" sz="14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Domänmodell</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Begrepp och relationer — inte färdig kod</a:t>
            </a:r>
            <a:endParaRPr lang="en-US" sz="1300" dirty="0"/>
          </a:p>
        </p:txBody>
      </p:sp>
      <p:sp>
        <p:nvSpPr>
          <p:cNvPr id="5" name="Text 44"/>
          <p:cNvSpPr/>
          <p:nvPr/>
        </p:nvSpPr>
        <p:spPr>
          <a:xfrm>
            <a:off x="7726680" y="5623560"/>
            <a:ext cx="3657600" cy="384048"/>
          </a:xfrm>
          <a:prstGeom prst="rect">
            <a:avLst/>
          </a:prstGeom>
          <a:noFill/>
          <a:ln/>
        </p:spPr>
        <p:txBody>
          <a:bodyPr wrap="square" lIns="0" tIns="0" rIns="0" bIns="0" rtlCol="0" anchor="ctr">
            <a:normAutofit/>
          </a:bodyPr>
          <a:lstStyle/>
          <a:p>
            <a:pPr algn="r" indent="0" marL="0">
              <a:buNone/>
            </a:pPr>
            <a:r>
              <a:rPr lang="en-US" sz="1300" b="1" dirty="0">
                <a:solidFill>
                  <a:srgbClr val="C2410C"/>
                </a:solidFill>
              </a:rPr>
              <a:t>Saknas medvetet: Controller, Repository, Gateway, Service, HTTP …</a:t>
            </a:r>
            <a:endParaRPr lang="en-US" sz="1300" dirty="0"/>
          </a:p>
        </p:txBody>
      </p:sp>
      <p:sp>
        <p:nvSpPr>
          <p:cNvPr id="6"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6</a:t>
            </a:fld>
            <a:endParaRPr lang="en-US"/>
          </a:p>
        </p:txBody>
      </p:sp>
      <p:sp>
        <p:nvSpPr>
          <p:cNvPr id="7" name="UML Category">
            <a:extLst>
              <a:ext uri="{FF2B5EF4-FFF2-40B4-BE49-F238E27FC236}">
                <a16:creationId xmlns:a16="http://schemas.microsoft.com/office/drawing/2014/main" id="{5DD2B12C-A50A-4364-81A6-23DC982DF695}"/>
              </a:ext>
            </a:extLst>
          </p:cNvPr>
          <p:cNvSpPr>
            <a:spLocks noGrp="1"/>
          </p:cNvSpPr>
          <p:nvPr/>
        </p:nvSpPr>
        <p:spPr>
          <a:xfrm>
            <a:off x="619125" y="1476375"/>
            <a:ext cx="1666875" cy="638175"/>
          </a:xfrm>
          <a:prstGeom prst="rect">
            <a:avLst/>
          </a:prstGeom>
          <a:solidFill>
            <a:srgbClr val="FFFFFF"/>
          </a:solidFill>
          <a:ln w="13335">
            <a:solidFill>
              <a:srgbClr val="98A2B3"/>
            </a:solidFill>
          </a:ln>
        </p:spPr>
      </p:sp>
      <p:sp>
        <p:nvSpPr>
          <p:cNvPr id="8" name="Category">
            <a:extLst>
              <a:ext uri="{FF2B5EF4-FFF2-40B4-BE49-F238E27FC236}">
                <a16:creationId xmlns:a16="http://schemas.microsoft.com/office/drawing/2014/main" id="{3E3DBCC6-E076-4A23-8DCE-61CC3BCB8FE4}"/>
              </a:ext>
            </a:extLst>
          </p:cNvPr>
          <p:cNvSpPr>
            <a:spLocks noGrp="1"/>
          </p:cNvSpPr>
          <p:nvPr/>
        </p:nvSpPr>
        <p:spPr>
          <a:xfrm>
            <a:off x="666750" y="1504950"/>
            <a:ext cx="15716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Category</a:t>
            </a:r>
          </a:p>
        </p:txBody>
      </p:sp>
      <p:sp>
        <p:nvSpPr>
          <p:cNvPr id="9" name="">
            <a:extLst>
              <a:ext uri="{FF2B5EF4-FFF2-40B4-BE49-F238E27FC236}">
                <a16:creationId xmlns:a16="http://schemas.microsoft.com/office/drawing/2014/main" id="{8A6EA879-6839-45A3-8D6B-DB6DF91DDC05}"/>
              </a:ext>
            </a:extLst>
          </p:cNvPr>
          <p:cNvSpPr>
            <a:spLocks noGrp="1"/>
          </p:cNvSpPr>
          <p:nvPr/>
        </p:nvSpPr>
        <p:spPr>
          <a:xfrm flipV="0">
            <a:off x="619125" y="1800225"/>
            <a:ext cx="1666875" cy="0"/>
          </a:xfrm>
          <a:prstGeom prst="line">
            <a:avLst/>
          </a:prstGeom>
          <a:noFill/>
          <a:ln w="12859">
            <a:solidFill>
              <a:srgbClr val="98A2B3"/>
            </a:solidFill>
            <a:prstDash val="solid"/>
          </a:ln>
        </p:spPr>
      </p:sp>
      <p:sp>
        <p:nvSpPr>
          <p:cNvPr id="10" name="name">
            <a:extLst>
              <a:ext uri="{FF2B5EF4-FFF2-40B4-BE49-F238E27FC236}">
                <a16:creationId xmlns:a16="http://schemas.microsoft.com/office/drawing/2014/main" id="{5B12D9EC-1741-4837-8922-6F36F1D4FAC3}"/>
              </a:ext>
            </a:extLst>
          </p:cNvPr>
          <p:cNvSpPr>
            <a:spLocks noGrp="1"/>
          </p:cNvSpPr>
          <p:nvPr/>
        </p:nvSpPr>
        <p:spPr>
          <a:xfrm>
            <a:off x="704850" y="1847850"/>
            <a:ext cx="149542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name</a:t>
            </a:r>
          </a:p>
        </p:txBody>
      </p:sp>
      <p:sp>
        <p:nvSpPr>
          <p:cNvPr id="11" name="UML Product">
            <a:extLst>
              <a:ext uri="{FF2B5EF4-FFF2-40B4-BE49-F238E27FC236}">
                <a16:creationId xmlns:a16="http://schemas.microsoft.com/office/drawing/2014/main" id="{2447BA07-6B87-4D72-B253-8927258D4DFA}"/>
              </a:ext>
            </a:extLst>
          </p:cNvPr>
          <p:cNvSpPr>
            <a:spLocks noGrp="1"/>
          </p:cNvSpPr>
          <p:nvPr/>
        </p:nvSpPr>
        <p:spPr>
          <a:xfrm>
            <a:off x="3000375" y="1476375"/>
            <a:ext cx="1857375" cy="1038225"/>
          </a:xfrm>
          <a:prstGeom prst="rect">
            <a:avLst/>
          </a:prstGeom>
          <a:solidFill>
            <a:srgbClr val="FFFFFF"/>
          </a:solidFill>
          <a:ln w="13335">
            <a:solidFill>
              <a:srgbClr val="98A2B3"/>
            </a:solidFill>
          </a:ln>
        </p:spPr>
      </p:sp>
      <p:sp>
        <p:nvSpPr>
          <p:cNvPr id="12" name="Product">
            <a:extLst>
              <a:ext uri="{FF2B5EF4-FFF2-40B4-BE49-F238E27FC236}">
                <a16:creationId xmlns:a16="http://schemas.microsoft.com/office/drawing/2014/main" id="{E91EE8C5-71EF-4B9C-8541-E23EA6AD8BD5}"/>
              </a:ext>
            </a:extLst>
          </p:cNvPr>
          <p:cNvSpPr>
            <a:spLocks noGrp="1"/>
          </p:cNvSpPr>
          <p:nvPr/>
        </p:nvSpPr>
        <p:spPr>
          <a:xfrm>
            <a:off x="3048000" y="1504950"/>
            <a:ext cx="17621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Product</a:t>
            </a:r>
          </a:p>
        </p:txBody>
      </p:sp>
      <p:sp>
        <p:nvSpPr>
          <p:cNvPr id="13" name="">
            <a:extLst>
              <a:ext uri="{FF2B5EF4-FFF2-40B4-BE49-F238E27FC236}">
                <a16:creationId xmlns:a16="http://schemas.microsoft.com/office/drawing/2014/main" id="{2FFD55EE-E623-46AD-B00F-7A6AAE252924}"/>
              </a:ext>
            </a:extLst>
          </p:cNvPr>
          <p:cNvSpPr>
            <a:spLocks noGrp="1"/>
          </p:cNvSpPr>
          <p:nvPr/>
        </p:nvSpPr>
        <p:spPr>
          <a:xfrm flipV="0">
            <a:off x="3000375" y="1800225"/>
            <a:ext cx="1857375" cy="0"/>
          </a:xfrm>
          <a:prstGeom prst="line">
            <a:avLst/>
          </a:prstGeom>
          <a:noFill/>
          <a:ln w="12859">
            <a:solidFill>
              <a:srgbClr val="98A2B3"/>
            </a:solidFill>
            <a:prstDash val="solid"/>
          </a:ln>
        </p:spPr>
      </p:sp>
      <p:sp>
        <p:nvSpPr>
          <p:cNvPr id="14" name="id&#10;name&#10;price">
            <a:extLst>
              <a:ext uri="{FF2B5EF4-FFF2-40B4-BE49-F238E27FC236}">
                <a16:creationId xmlns:a16="http://schemas.microsoft.com/office/drawing/2014/main" id="{AF3864B3-2106-41FE-BFBC-44B65A3E71B2}"/>
              </a:ext>
            </a:extLst>
          </p:cNvPr>
          <p:cNvSpPr>
            <a:spLocks noGrp="1"/>
          </p:cNvSpPr>
          <p:nvPr/>
        </p:nvSpPr>
        <p:spPr>
          <a:xfrm>
            <a:off x="3086100" y="1847850"/>
            <a:ext cx="1685925" cy="61912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id</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name</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price</a:t>
            </a:r>
          </a:p>
        </p:txBody>
      </p:sp>
      <p:sp>
        <p:nvSpPr>
          <p:cNvPr id="15" name="UML StockItem">
            <a:extLst>
              <a:ext uri="{FF2B5EF4-FFF2-40B4-BE49-F238E27FC236}">
                <a16:creationId xmlns:a16="http://schemas.microsoft.com/office/drawing/2014/main" id="{4816A986-3CAE-4917-9B99-62F61DB58E92}"/>
              </a:ext>
            </a:extLst>
          </p:cNvPr>
          <p:cNvSpPr>
            <a:spLocks noGrp="1"/>
          </p:cNvSpPr>
          <p:nvPr/>
        </p:nvSpPr>
        <p:spPr>
          <a:xfrm>
            <a:off x="619125" y="3476625"/>
            <a:ext cx="1666875" cy="638175"/>
          </a:xfrm>
          <a:prstGeom prst="rect">
            <a:avLst/>
          </a:prstGeom>
          <a:solidFill>
            <a:srgbClr val="FFFFFF"/>
          </a:solidFill>
          <a:ln w="13335">
            <a:solidFill>
              <a:srgbClr val="98A2B3"/>
            </a:solidFill>
          </a:ln>
        </p:spPr>
      </p:sp>
      <p:sp>
        <p:nvSpPr>
          <p:cNvPr id="16" name="StockItem">
            <a:extLst>
              <a:ext uri="{FF2B5EF4-FFF2-40B4-BE49-F238E27FC236}">
                <a16:creationId xmlns:a16="http://schemas.microsoft.com/office/drawing/2014/main" id="{DE58CEFB-8FBF-4EBF-8312-1FC8CAD84DC6}"/>
              </a:ext>
            </a:extLst>
          </p:cNvPr>
          <p:cNvSpPr>
            <a:spLocks noGrp="1"/>
          </p:cNvSpPr>
          <p:nvPr/>
        </p:nvSpPr>
        <p:spPr>
          <a:xfrm>
            <a:off x="666750" y="3505200"/>
            <a:ext cx="15716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StockItem</a:t>
            </a:r>
          </a:p>
        </p:txBody>
      </p:sp>
      <p:sp>
        <p:nvSpPr>
          <p:cNvPr id="17" name="">
            <a:extLst>
              <a:ext uri="{FF2B5EF4-FFF2-40B4-BE49-F238E27FC236}">
                <a16:creationId xmlns:a16="http://schemas.microsoft.com/office/drawing/2014/main" id="{BAD753C7-A337-44E3-9CEA-49089904D147}"/>
              </a:ext>
            </a:extLst>
          </p:cNvPr>
          <p:cNvSpPr>
            <a:spLocks noGrp="1"/>
          </p:cNvSpPr>
          <p:nvPr/>
        </p:nvSpPr>
        <p:spPr>
          <a:xfrm flipV="0">
            <a:off x="619125" y="3800475"/>
            <a:ext cx="1666875" cy="0"/>
          </a:xfrm>
          <a:prstGeom prst="line">
            <a:avLst/>
          </a:prstGeom>
          <a:noFill/>
          <a:ln w="12859">
            <a:solidFill>
              <a:srgbClr val="98A2B3"/>
            </a:solidFill>
            <a:prstDash val="solid"/>
          </a:ln>
        </p:spPr>
      </p:sp>
      <p:sp>
        <p:nvSpPr>
          <p:cNvPr id="18" name="available">
            <a:extLst>
              <a:ext uri="{FF2B5EF4-FFF2-40B4-BE49-F238E27FC236}">
                <a16:creationId xmlns:a16="http://schemas.microsoft.com/office/drawing/2014/main" id="{BAB80A5A-F0FD-4BE3-AF56-0925EA2B573F}"/>
              </a:ext>
            </a:extLst>
          </p:cNvPr>
          <p:cNvSpPr>
            <a:spLocks noGrp="1"/>
          </p:cNvSpPr>
          <p:nvPr/>
        </p:nvSpPr>
        <p:spPr>
          <a:xfrm>
            <a:off x="704850" y="3848100"/>
            <a:ext cx="149542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available</a:t>
            </a:r>
          </a:p>
        </p:txBody>
      </p:sp>
      <p:sp>
        <p:nvSpPr>
          <p:cNvPr id="19" name="UML Cart">
            <a:extLst>
              <a:ext uri="{FF2B5EF4-FFF2-40B4-BE49-F238E27FC236}">
                <a16:creationId xmlns:a16="http://schemas.microsoft.com/office/drawing/2014/main" id="{EEB5CA6C-C9D2-4474-9EE0-BB9F1A041227}"/>
              </a:ext>
            </a:extLst>
          </p:cNvPr>
          <p:cNvSpPr>
            <a:spLocks noGrp="1"/>
          </p:cNvSpPr>
          <p:nvPr/>
        </p:nvSpPr>
        <p:spPr>
          <a:xfrm>
            <a:off x="9382125" y="1476375"/>
            <a:ext cx="1905000" cy="323850"/>
          </a:xfrm>
          <a:prstGeom prst="rect">
            <a:avLst/>
          </a:prstGeom>
          <a:solidFill>
            <a:srgbClr val="FFFFFF"/>
          </a:solidFill>
          <a:ln w="13335">
            <a:solidFill>
              <a:srgbClr val="98A2B3"/>
            </a:solidFill>
          </a:ln>
        </p:spPr>
      </p:sp>
      <p:sp>
        <p:nvSpPr>
          <p:cNvPr id="20" name="Cart">
            <a:extLst>
              <a:ext uri="{FF2B5EF4-FFF2-40B4-BE49-F238E27FC236}">
                <a16:creationId xmlns:a16="http://schemas.microsoft.com/office/drawing/2014/main" id="{5EAB8643-527D-4091-8263-DF0B631A932F}"/>
              </a:ext>
            </a:extLst>
          </p:cNvPr>
          <p:cNvSpPr>
            <a:spLocks noGrp="1"/>
          </p:cNvSpPr>
          <p:nvPr/>
        </p:nvSpPr>
        <p:spPr>
          <a:xfrm>
            <a:off x="9429750" y="1504950"/>
            <a:ext cx="180975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a:t>
            </a:r>
          </a:p>
        </p:txBody>
      </p:sp>
      <p:sp>
        <p:nvSpPr>
          <p:cNvPr id="21" name="UML CartLine">
            <a:extLst>
              <a:ext uri="{FF2B5EF4-FFF2-40B4-BE49-F238E27FC236}">
                <a16:creationId xmlns:a16="http://schemas.microsoft.com/office/drawing/2014/main" id="{A30A95E8-50B0-436F-BF8F-794DFB379E42}"/>
              </a:ext>
            </a:extLst>
          </p:cNvPr>
          <p:cNvSpPr>
            <a:spLocks noGrp="1"/>
          </p:cNvSpPr>
          <p:nvPr/>
        </p:nvSpPr>
        <p:spPr>
          <a:xfrm>
            <a:off x="6191250" y="1476375"/>
            <a:ext cx="1905000" cy="638175"/>
          </a:xfrm>
          <a:prstGeom prst="rect">
            <a:avLst/>
          </a:prstGeom>
          <a:solidFill>
            <a:srgbClr val="FFFFFF"/>
          </a:solidFill>
          <a:ln w="13335">
            <a:solidFill>
              <a:srgbClr val="98A2B3"/>
            </a:solidFill>
          </a:ln>
        </p:spPr>
      </p:sp>
      <p:sp>
        <p:nvSpPr>
          <p:cNvPr id="22" name="CartLine">
            <a:extLst>
              <a:ext uri="{FF2B5EF4-FFF2-40B4-BE49-F238E27FC236}">
                <a16:creationId xmlns:a16="http://schemas.microsoft.com/office/drawing/2014/main" id="{9765FDFD-6BC3-4402-8DD9-BCD2FAE3AB08}"/>
              </a:ext>
            </a:extLst>
          </p:cNvPr>
          <p:cNvSpPr>
            <a:spLocks noGrp="1"/>
          </p:cNvSpPr>
          <p:nvPr/>
        </p:nvSpPr>
        <p:spPr>
          <a:xfrm>
            <a:off x="6238875" y="1504950"/>
            <a:ext cx="180975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CartLine</a:t>
            </a:r>
          </a:p>
        </p:txBody>
      </p:sp>
      <p:sp>
        <p:nvSpPr>
          <p:cNvPr id="23" name="">
            <a:extLst>
              <a:ext uri="{FF2B5EF4-FFF2-40B4-BE49-F238E27FC236}">
                <a16:creationId xmlns:a16="http://schemas.microsoft.com/office/drawing/2014/main" id="{D7DD703C-8B31-40A7-8795-AC4C785E6C26}"/>
              </a:ext>
            </a:extLst>
          </p:cNvPr>
          <p:cNvSpPr>
            <a:spLocks noGrp="1"/>
          </p:cNvSpPr>
          <p:nvPr/>
        </p:nvSpPr>
        <p:spPr>
          <a:xfrm flipV="0">
            <a:off x="6191250" y="1800225"/>
            <a:ext cx="1905000" cy="0"/>
          </a:xfrm>
          <a:prstGeom prst="line">
            <a:avLst/>
          </a:prstGeom>
          <a:noFill/>
          <a:ln w="12859">
            <a:solidFill>
              <a:srgbClr val="98A2B3"/>
            </a:solidFill>
            <a:prstDash val="solid"/>
          </a:ln>
        </p:spPr>
      </p:sp>
      <p:sp>
        <p:nvSpPr>
          <p:cNvPr id="24" name="quantity">
            <a:extLst>
              <a:ext uri="{FF2B5EF4-FFF2-40B4-BE49-F238E27FC236}">
                <a16:creationId xmlns:a16="http://schemas.microsoft.com/office/drawing/2014/main" id="{58E60756-BDE3-462C-B606-EAC5A1102B44}"/>
              </a:ext>
            </a:extLst>
          </p:cNvPr>
          <p:cNvSpPr>
            <a:spLocks noGrp="1"/>
          </p:cNvSpPr>
          <p:nvPr/>
        </p:nvSpPr>
        <p:spPr>
          <a:xfrm>
            <a:off x="6276975" y="1847850"/>
            <a:ext cx="173355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quantity</a:t>
            </a:r>
          </a:p>
        </p:txBody>
      </p:sp>
      <p:sp>
        <p:nvSpPr>
          <p:cNvPr id="25" name="UML Customer">
            <a:extLst>
              <a:ext uri="{FF2B5EF4-FFF2-40B4-BE49-F238E27FC236}">
                <a16:creationId xmlns:a16="http://schemas.microsoft.com/office/drawing/2014/main" id="{DC59E932-5DE3-4F55-83BF-CBF177A4973C}"/>
              </a:ext>
            </a:extLst>
          </p:cNvPr>
          <p:cNvSpPr>
            <a:spLocks noGrp="1"/>
          </p:cNvSpPr>
          <p:nvPr/>
        </p:nvSpPr>
        <p:spPr>
          <a:xfrm>
            <a:off x="3000375" y="4048125"/>
            <a:ext cx="1857375" cy="838200"/>
          </a:xfrm>
          <a:prstGeom prst="rect">
            <a:avLst/>
          </a:prstGeom>
          <a:solidFill>
            <a:srgbClr val="FFFFFF"/>
          </a:solidFill>
          <a:ln w="13335">
            <a:solidFill>
              <a:srgbClr val="98A2B3"/>
            </a:solidFill>
          </a:ln>
        </p:spPr>
      </p:sp>
      <p:sp>
        <p:nvSpPr>
          <p:cNvPr id="26" name="Customer">
            <a:extLst>
              <a:ext uri="{FF2B5EF4-FFF2-40B4-BE49-F238E27FC236}">
                <a16:creationId xmlns:a16="http://schemas.microsoft.com/office/drawing/2014/main" id="{72206D4A-AED8-49DE-92D6-735985013EF0}"/>
              </a:ext>
            </a:extLst>
          </p:cNvPr>
          <p:cNvSpPr>
            <a:spLocks noGrp="1"/>
          </p:cNvSpPr>
          <p:nvPr/>
        </p:nvSpPr>
        <p:spPr>
          <a:xfrm>
            <a:off x="3048000" y="4076700"/>
            <a:ext cx="17621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Customer</a:t>
            </a:r>
          </a:p>
        </p:txBody>
      </p:sp>
      <p:sp>
        <p:nvSpPr>
          <p:cNvPr id="27" name="">
            <a:extLst>
              <a:ext uri="{FF2B5EF4-FFF2-40B4-BE49-F238E27FC236}">
                <a16:creationId xmlns:a16="http://schemas.microsoft.com/office/drawing/2014/main" id="{9F17040A-6F47-4667-87B7-0C9061C67895}"/>
              </a:ext>
            </a:extLst>
          </p:cNvPr>
          <p:cNvSpPr>
            <a:spLocks noGrp="1"/>
          </p:cNvSpPr>
          <p:nvPr/>
        </p:nvSpPr>
        <p:spPr>
          <a:xfrm flipV="0">
            <a:off x="3000375" y="4371975"/>
            <a:ext cx="1857375" cy="0"/>
          </a:xfrm>
          <a:prstGeom prst="line">
            <a:avLst/>
          </a:prstGeom>
          <a:noFill/>
          <a:ln w="12859">
            <a:solidFill>
              <a:srgbClr val="98A2B3"/>
            </a:solidFill>
            <a:prstDash val="solid"/>
          </a:ln>
        </p:spPr>
      </p:sp>
      <p:sp>
        <p:nvSpPr>
          <p:cNvPr id="28" name="id&#10;name">
            <a:extLst>
              <a:ext uri="{FF2B5EF4-FFF2-40B4-BE49-F238E27FC236}">
                <a16:creationId xmlns:a16="http://schemas.microsoft.com/office/drawing/2014/main" id="{44407C74-0BDC-409F-9311-B75AE23967FE}"/>
              </a:ext>
            </a:extLst>
          </p:cNvPr>
          <p:cNvSpPr>
            <a:spLocks noGrp="1"/>
          </p:cNvSpPr>
          <p:nvPr/>
        </p:nvSpPr>
        <p:spPr>
          <a:xfrm>
            <a:off x="3086100" y="4419600"/>
            <a:ext cx="1685925" cy="419100"/>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id</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name</a:t>
            </a:r>
          </a:p>
        </p:txBody>
      </p:sp>
      <p:sp>
        <p:nvSpPr>
          <p:cNvPr id="29" name="UML Order">
            <a:extLst>
              <a:ext uri="{FF2B5EF4-FFF2-40B4-BE49-F238E27FC236}">
                <a16:creationId xmlns:a16="http://schemas.microsoft.com/office/drawing/2014/main" id="{D29E57FF-26D8-4C20-AA7D-C8FDCA02D117}"/>
              </a:ext>
            </a:extLst>
          </p:cNvPr>
          <p:cNvSpPr>
            <a:spLocks noGrp="1"/>
          </p:cNvSpPr>
          <p:nvPr/>
        </p:nvSpPr>
        <p:spPr>
          <a:xfrm>
            <a:off x="6191250" y="4048125"/>
            <a:ext cx="1905000" cy="838200"/>
          </a:xfrm>
          <a:prstGeom prst="rect">
            <a:avLst/>
          </a:prstGeom>
          <a:solidFill>
            <a:srgbClr val="FFFFFF"/>
          </a:solidFill>
          <a:ln w="13335">
            <a:solidFill>
              <a:srgbClr val="98A2B3"/>
            </a:solidFill>
          </a:ln>
        </p:spPr>
      </p:sp>
      <p:sp>
        <p:nvSpPr>
          <p:cNvPr id="30" name="Order">
            <a:extLst>
              <a:ext uri="{FF2B5EF4-FFF2-40B4-BE49-F238E27FC236}">
                <a16:creationId xmlns:a16="http://schemas.microsoft.com/office/drawing/2014/main" id="{50DDBF47-13BA-4C43-8C48-78D4F7B8FA07}"/>
              </a:ext>
            </a:extLst>
          </p:cNvPr>
          <p:cNvSpPr>
            <a:spLocks noGrp="1"/>
          </p:cNvSpPr>
          <p:nvPr/>
        </p:nvSpPr>
        <p:spPr>
          <a:xfrm>
            <a:off x="6238875" y="4076700"/>
            <a:ext cx="180975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Order</a:t>
            </a:r>
          </a:p>
        </p:txBody>
      </p:sp>
      <p:sp>
        <p:nvSpPr>
          <p:cNvPr id="31" name="">
            <a:extLst>
              <a:ext uri="{FF2B5EF4-FFF2-40B4-BE49-F238E27FC236}">
                <a16:creationId xmlns:a16="http://schemas.microsoft.com/office/drawing/2014/main" id="{4DC48E2F-866E-41CC-886D-0BB889D02CA4}"/>
              </a:ext>
            </a:extLst>
          </p:cNvPr>
          <p:cNvSpPr>
            <a:spLocks noGrp="1"/>
          </p:cNvSpPr>
          <p:nvPr/>
        </p:nvSpPr>
        <p:spPr>
          <a:xfrm flipV="0">
            <a:off x="6191250" y="4371975"/>
            <a:ext cx="1905000" cy="0"/>
          </a:xfrm>
          <a:prstGeom prst="line">
            <a:avLst/>
          </a:prstGeom>
          <a:noFill/>
          <a:ln w="12859">
            <a:solidFill>
              <a:srgbClr val="98A2B3"/>
            </a:solidFill>
            <a:prstDash val="solid"/>
          </a:ln>
        </p:spPr>
      </p:sp>
      <p:sp>
        <p:nvSpPr>
          <p:cNvPr id="32" name="orderNo&#10;status">
            <a:extLst>
              <a:ext uri="{FF2B5EF4-FFF2-40B4-BE49-F238E27FC236}">
                <a16:creationId xmlns:a16="http://schemas.microsoft.com/office/drawing/2014/main" id="{7F1DC2A4-14BE-42D1-96A4-2367C667E856}"/>
              </a:ext>
            </a:extLst>
          </p:cNvPr>
          <p:cNvSpPr>
            <a:spLocks noGrp="1"/>
          </p:cNvSpPr>
          <p:nvPr/>
        </p:nvSpPr>
        <p:spPr>
          <a:xfrm>
            <a:off x="6276975" y="4419600"/>
            <a:ext cx="1733550" cy="419100"/>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orderNo</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status</a:t>
            </a:r>
          </a:p>
        </p:txBody>
      </p:sp>
      <p:sp>
        <p:nvSpPr>
          <p:cNvPr id="33" name="UML Payment">
            <a:extLst>
              <a:ext uri="{FF2B5EF4-FFF2-40B4-BE49-F238E27FC236}">
                <a16:creationId xmlns:a16="http://schemas.microsoft.com/office/drawing/2014/main" id="{0D83DB30-FEF7-43E5-8B4D-0DC4EC3B5437}"/>
              </a:ext>
            </a:extLst>
          </p:cNvPr>
          <p:cNvSpPr>
            <a:spLocks noGrp="1"/>
          </p:cNvSpPr>
          <p:nvPr/>
        </p:nvSpPr>
        <p:spPr>
          <a:xfrm>
            <a:off x="9382125" y="4048125"/>
            <a:ext cx="1905000" cy="838200"/>
          </a:xfrm>
          <a:prstGeom prst="rect">
            <a:avLst/>
          </a:prstGeom>
          <a:solidFill>
            <a:srgbClr val="FFFFFF"/>
          </a:solidFill>
          <a:ln w="13335">
            <a:solidFill>
              <a:srgbClr val="98A2B3"/>
            </a:solidFill>
          </a:ln>
        </p:spPr>
      </p:sp>
      <p:sp>
        <p:nvSpPr>
          <p:cNvPr id="34" name="Payment">
            <a:extLst>
              <a:ext uri="{FF2B5EF4-FFF2-40B4-BE49-F238E27FC236}">
                <a16:creationId xmlns:a16="http://schemas.microsoft.com/office/drawing/2014/main" id="{A7F1EED1-E3CA-49AC-88C2-A25292270495}"/>
              </a:ext>
            </a:extLst>
          </p:cNvPr>
          <p:cNvSpPr>
            <a:spLocks noGrp="1"/>
          </p:cNvSpPr>
          <p:nvPr/>
        </p:nvSpPr>
        <p:spPr>
          <a:xfrm>
            <a:off x="9429750" y="4076700"/>
            <a:ext cx="180975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Payment</a:t>
            </a:r>
          </a:p>
        </p:txBody>
      </p:sp>
      <p:sp>
        <p:nvSpPr>
          <p:cNvPr id="35" name="">
            <a:extLst>
              <a:ext uri="{FF2B5EF4-FFF2-40B4-BE49-F238E27FC236}">
                <a16:creationId xmlns:a16="http://schemas.microsoft.com/office/drawing/2014/main" id="{C6947628-13FE-4F17-B39B-16EEE83708F6}"/>
              </a:ext>
            </a:extLst>
          </p:cNvPr>
          <p:cNvSpPr>
            <a:spLocks noGrp="1"/>
          </p:cNvSpPr>
          <p:nvPr/>
        </p:nvSpPr>
        <p:spPr>
          <a:xfrm flipV="0">
            <a:off x="9382125" y="4371975"/>
            <a:ext cx="1905000" cy="0"/>
          </a:xfrm>
          <a:prstGeom prst="line">
            <a:avLst/>
          </a:prstGeom>
          <a:noFill/>
          <a:ln w="12859">
            <a:solidFill>
              <a:srgbClr val="98A2B3"/>
            </a:solidFill>
            <a:prstDash val="solid"/>
          </a:ln>
        </p:spPr>
      </p:sp>
      <p:sp>
        <p:nvSpPr>
          <p:cNvPr id="36" name="amount&#10;status">
            <a:extLst>
              <a:ext uri="{FF2B5EF4-FFF2-40B4-BE49-F238E27FC236}">
                <a16:creationId xmlns:a16="http://schemas.microsoft.com/office/drawing/2014/main" id="{4F187E83-4F14-41D5-A78D-A6BC6C01679F}"/>
              </a:ext>
            </a:extLst>
          </p:cNvPr>
          <p:cNvSpPr>
            <a:spLocks noGrp="1"/>
          </p:cNvSpPr>
          <p:nvPr/>
        </p:nvSpPr>
        <p:spPr>
          <a:xfrm>
            <a:off x="9467850" y="4419600"/>
            <a:ext cx="1733550" cy="419100"/>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amount</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status</a:t>
            </a:r>
          </a:p>
        </p:txBody>
      </p:sp>
      <p:cxnSp>
        <p:nvCxnSpPr>
          <p:cNvPr id="37" name=""/>
          <p:cNvCxnSpPr>
            <a:stCxn id="7" idx="3"/>
            <a:endCxn id="11" idx="1"/>
          </p:cNvCxnSpPr>
          <p:nvPr/>
        </p:nvCxnSpPr>
        <p:spPr>
          <a:xfrm>
            <a:off x="2286000" y="1795463"/>
            <a:ext cx="714375" cy="200025"/>
          </a:xfrm>
          <a:prstGeom prst="straightConnector1">
            <a:avLst/>
          </a:prstGeom>
          <a:ln w="15240">
            <a:solidFill>
              <a:srgbClr val="667085"/>
            </a:solidFill>
            <a:prstDash val="solid"/>
            <a:tailEnd type="none" w="med" len="med"/>
          </a:ln>
        </p:spPr>
      </p:cxnSp>
      <p:sp>
        <p:nvSpPr>
          <p:cNvPr id="38" name="1">
            <a:extLst>
              <a:ext uri="{FF2B5EF4-FFF2-40B4-BE49-F238E27FC236}">
                <a16:creationId xmlns:a16="http://schemas.microsoft.com/office/drawing/2014/main" id="{3E844C20-981E-4525-99CD-CA80A044177D}"/>
              </a:ext>
            </a:extLst>
          </p:cNvPr>
          <p:cNvSpPr>
            <a:spLocks noGrp="1"/>
          </p:cNvSpPr>
          <p:nvPr/>
        </p:nvSpPr>
        <p:spPr>
          <a:xfrm>
            <a:off x="2343150" y="1557338"/>
            <a:ext cx="333375" cy="209550"/>
          </a:xfrm>
          <a:prstGeom prst="rect">
            <a:avLst/>
          </a:prstGeom>
          <a:noFill/>
          <a:ln w="0">
            <a:noFill/>
          </a:ln>
        </p:spPr>
        <p:txBody>
          <a:bodyPr wrap="none" lIns="0" tIns="0" rIns="0" bIns="0" anchor="ctr">
            <a:noAutofit/>
          </a:bodyPr>
          <a:lstStyle/>
          <a:p>
            <a:pPr algn="l">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1</a:t>
            </a:r>
          </a:p>
        </p:txBody>
      </p:sp>
      <p:sp>
        <p:nvSpPr>
          <p:cNvPr id="39" name="*">
            <a:extLst>
              <a:ext uri="{FF2B5EF4-FFF2-40B4-BE49-F238E27FC236}">
                <a16:creationId xmlns:a16="http://schemas.microsoft.com/office/drawing/2014/main" id="{91E37AB6-8536-4023-841C-6010CE16E2F8}"/>
              </a:ext>
            </a:extLst>
          </p:cNvPr>
          <p:cNvSpPr>
            <a:spLocks noGrp="1"/>
          </p:cNvSpPr>
          <p:nvPr/>
        </p:nvSpPr>
        <p:spPr>
          <a:xfrm>
            <a:off x="2667000" y="1757363"/>
            <a:ext cx="285750" cy="209550"/>
          </a:xfrm>
          <a:prstGeom prst="rect">
            <a:avLst/>
          </a:prstGeom>
          <a:noFill/>
          <a:ln w="0">
            <a:noFill/>
          </a:ln>
        </p:spPr>
        <p:txBody>
          <a:bodyPr wrap="none" lIns="0" tIns="0" rIns="0" bIns="0" anchor="ctr">
            <a:noAutofit/>
          </a:bodyPr>
          <a:lstStyle/>
          <a:p>
            <a:pPr algn="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a:t>
            </a:r>
          </a:p>
        </p:txBody>
      </p:sp>
      <p:cxnSp>
        <p:nvCxnSpPr>
          <p:cNvPr id="40" name=""/>
          <p:cNvCxnSpPr>
            <a:stCxn id="11" idx="3"/>
            <a:endCxn id="21" idx="1"/>
          </p:cNvCxnSpPr>
          <p:nvPr/>
        </p:nvCxnSpPr>
        <p:spPr>
          <a:xfrm flipV="1">
            <a:off x="4857750" y="1795463"/>
            <a:ext cx="1333500" cy="200025"/>
          </a:xfrm>
          <a:prstGeom prst="straightConnector1">
            <a:avLst/>
          </a:prstGeom>
          <a:ln w="15240">
            <a:solidFill>
              <a:srgbClr val="667085"/>
            </a:solidFill>
            <a:prstDash val="solid"/>
            <a:tailEnd type="none" w="med" len="med"/>
          </a:ln>
        </p:spPr>
      </p:cxnSp>
      <p:sp>
        <p:nvSpPr>
          <p:cNvPr id="41" name="1">
            <a:extLst>
              <a:ext uri="{FF2B5EF4-FFF2-40B4-BE49-F238E27FC236}">
                <a16:creationId xmlns:a16="http://schemas.microsoft.com/office/drawing/2014/main" id="{507C3E2B-872E-4F47-91D5-F765000565E0}"/>
              </a:ext>
            </a:extLst>
          </p:cNvPr>
          <p:cNvSpPr>
            <a:spLocks noGrp="1"/>
          </p:cNvSpPr>
          <p:nvPr/>
        </p:nvSpPr>
        <p:spPr>
          <a:xfrm>
            <a:off x="4914900" y="1757363"/>
            <a:ext cx="333375" cy="209550"/>
          </a:xfrm>
          <a:prstGeom prst="rect">
            <a:avLst/>
          </a:prstGeom>
          <a:noFill/>
          <a:ln w="0">
            <a:noFill/>
          </a:ln>
        </p:spPr>
        <p:txBody>
          <a:bodyPr wrap="none" lIns="0" tIns="0" rIns="0" bIns="0" anchor="ctr">
            <a:noAutofit/>
          </a:bodyPr>
          <a:lstStyle/>
          <a:p>
            <a:pPr algn="l">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1</a:t>
            </a:r>
          </a:p>
        </p:txBody>
      </p:sp>
      <p:sp>
        <p:nvSpPr>
          <p:cNvPr id="42" name="*">
            <a:extLst>
              <a:ext uri="{FF2B5EF4-FFF2-40B4-BE49-F238E27FC236}">
                <a16:creationId xmlns:a16="http://schemas.microsoft.com/office/drawing/2014/main" id="{A385E927-8700-45BF-BB62-13A8D9488ACE}"/>
              </a:ext>
            </a:extLst>
          </p:cNvPr>
          <p:cNvSpPr>
            <a:spLocks noGrp="1"/>
          </p:cNvSpPr>
          <p:nvPr/>
        </p:nvSpPr>
        <p:spPr>
          <a:xfrm>
            <a:off x="5857875" y="1557338"/>
            <a:ext cx="285750" cy="209550"/>
          </a:xfrm>
          <a:prstGeom prst="rect">
            <a:avLst/>
          </a:prstGeom>
          <a:noFill/>
          <a:ln w="0">
            <a:noFill/>
          </a:ln>
        </p:spPr>
        <p:txBody>
          <a:bodyPr wrap="none" lIns="0" tIns="0" rIns="0" bIns="0" anchor="ctr">
            <a:noAutofit/>
          </a:bodyPr>
          <a:lstStyle/>
          <a:p>
            <a:pPr algn="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a:t>
            </a:r>
          </a:p>
        </p:txBody>
      </p:sp>
      <p:cxnSp>
        <p:nvCxnSpPr>
          <p:cNvPr id="43" name=""/>
          <p:cNvCxnSpPr>
            <a:stCxn id="21" idx="3"/>
            <a:endCxn id="19" idx="1"/>
          </p:cNvCxnSpPr>
          <p:nvPr/>
        </p:nvCxnSpPr>
        <p:spPr>
          <a:xfrm flipV="1">
            <a:off x="8096250" y="1638300"/>
            <a:ext cx="1285875" cy="157163"/>
          </a:xfrm>
          <a:prstGeom prst="straightConnector1">
            <a:avLst/>
          </a:prstGeom>
          <a:ln w="15240">
            <a:solidFill>
              <a:srgbClr val="667085"/>
            </a:solidFill>
            <a:prstDash val="solid"/>
            <a:tailEnd type="none" w="med" len="med"/>
          </a:ln>
        </p:spPr>
      </p:cxnSp>
      <p:sp>
        <p:nvSpPr>
          <p:cNvPr id="44" name="*">
            <a:extLst>
              <a:ext uri="{FF2B5EF4-FFF2-40B4-BE49-F238E27FC236}">
                <a16:creationId xmlns:a16="http://schemas.microsoft.com/office/drawing/2014/main" id="{E899029F-E5F6-44DF-8185-0C0B53ED0BA3}"/>
              </a:ext>
            </a:extLst>
          </p:cNvPr>
          <p:cNvSpPr>
            <a:spLocks noGrp="1"/>
          </p:cNvSpPr>
          <p:nvPr/>
        </p:nvSpPr>
        <p:spPr>
          <a:xfrm>
            <a:off x="8153400" y="1557338"/>
            <a:ext cx="333375" cy="209550"/>
          </a:xfrm>
          <a:prstGeom prst="rect">
            <a:avLst/>
          </a:prstGeom>
          <a:noFill/>
          <a:ln w="0">
            <a:noFill/>
          </a:ln>
        </p:spPr>
        <p:txBody>
          <a:bodyPr wrap="none" lIns="0" tIns="0" rIns="0" bIns="0" anchor="ctr">
            <a:noAutofit/>
          </a:bodyPr>
          <a:lstStyle/>
          <a:p>
            <a:pPr algn="l">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a:t>
            </a:r>
          </a:p>
        </p:txBody>
      </p:sp>
      <p:sp>
        <p:nvSpPr>
          <p:cNvPr id="45" name="1">
            <a:extLst>
              <a:ext uri="{FF2B5EF4-FFF2-40B4-BE49-F238E27FC236}">
                <a16:creationId xmlns:a16="http://schemas.microsoft.com/office/drawing/2014/main" id="{E0D61C59-B0D7-49BF-B4A4-1678E87C9ACC}"/>
              </a:ext>
            </a:extLst>
          </p:cNvPr>
          <p:cNvSpPr>
            <a:spLocks noGrp="1"/>
          </p:cNvSpPr>
          <p:nvPr/>
        </p:nvSpPr>
        <p:spPr>
          <a:xfrm>
            <a:off x="9048750" y="1400175"/>
            <a:ext cx="285750" cy="209550"/>
          </a:xfrm>
          <a:prstGeom prst="rect">
            <a:avLst/>
          </a:prstGeom>
          <a:noFill/>
          <a:ln w="0">
            <a:noFill/>
          </a:ln>
        </p:spPr>
        <p:txBody>
          <a:bodyPr wrap="none" lIns="0" tIns="0" rIns="0" bIns="0" anchor="ctr">
            <a:noAutofit/>
          </a:bodyPr>
          <a:lstStyle/>
          <a:p>
            <a:pPr algn="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1</a:t>
            </a:r>
          </a:p>
        </p:txBody>
      </p:sp>
      <p:cxnSp>
        <p:nvCxnSpPr>
          <p:cNvPr id="46" name=""/>
          <p:cNvCxnSpPr>
            <a:stCxn id="11" idx="2"/>
            <a:endCxn id="15" idx="3"/>
          </p:cNvCxnSpPr>
          <p:nvPr/>
        </p:nvCxnSpPr>
        <p:spPr>
          <a:xfrm flipH="1">
            <a:off x="2286000" y="2514600"/>
            <a:ext cx="1643063" cy="1281113"/>
          </a:xfrm>
          <a:prstGeom prst="straightConnector1">
            <a:avLst/>
          </a:prstGeom>
          <a:ln w="15240">
            <a:solidFill>
              <a:srgbClr val="667085"/>
            </a:solidFill>
            <a:prstDash val="solid"/>
            <a:tailEnd type="none" w="med" len="med"/>
          </a:ln>
        </p:spPr>
      </p:cxnSp>
      <p:sp>
        <p:nvSpPr>
          <p:cNvPr id="47" name="1">
            <a:extLst>
              <a:ext uri="{FF2B5EF4-FFF2-40B4-BE49-F238E27FC236}">
                <a16:creationId xmlns:a16="http://schemas.microsoft.com/office/drawing/2014/main" id="{D552EA51-B848-446C-876D-88FF5D771F50}"/>
              </a:ext>
            </a:extLst>
          </p:cNvPr>
          <p:cNvSpPr>
            <a:spLocks noGrp="1"/>
          </p:cNvSpPr>
          <p:nvPr/>
        </p:nvSpPr>
        <p:spPr>
          <a:xfrm>
            <a:off x="4014788" y="2562225"/>
            <a:ext cx="238125" cy="209550"/>
          </a:xfrm>
          <a:prstGeom prst="rect">
            <a:avLst/>
          </a:prstGeom>
          <a:noFill/>
          <a:ln w="0">
            <a:noFill/>
          </a:ln>
        </p:spPr>
        <p:txBody>
          <a:bodyPr wrap="none" lIns="0" tIns="0" rIns="0" bIns="0" anchor="ctr">
            <a:noAutofit/>
          </a:bodyPr>
          <a:lstStyle/>
          <a:p>
            <a:pPr algn="l">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1</a:t>
            </a:r>
          </a:p>
        </p:txBody>
      </p:sp>
      <p:sp>
        <p:nvSpPr>
          <p:cNvPr id="48" name="1">
            <a:extLst>
              <a:ext uri="{FF2B5EF4-FFF2-40B4-BE49-F238E27FC236}">
                <a16:creationId xmlns:a16="http://schemas.microsoft.com/office/drawing/2014/main" id="{073E1F8A-453F-4532-A8E2-EAFA01D384A6}"/>
              </a:ext>
            </a:extLst>
          </p:cNvPr>
          <p:cNvSpPr>
            <a:spLocks noGrp="1"/>
          </p:cNvSpPr>
          <p:nvPr/>
        </p:nvSpPr>
        <p:spPr>
          <a:xfrm>
            <a:off x="2381250" y="3548063"/>
            <a:ext cx="238125" cy="209550"/>
          </a:xfrm>
          <a:prstGeom prst="rect">
            <a:avLst/>
          </a:prstGeom>
          <a:noFill/>
          <a:ln w="0">
            <a:noFill/>
          </a:ln>
        </p:spPr>
        <p:txBody>
          <a:bodyPr wrap="none" lIns="0" tIns="0" rIns="0" bIns="0" anchor="ctr">
            <a:noAutofit/>
          </a:bodyPr>
          <a:lstStyle/>
          <a:p>
            <a:pPr algn="l">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1</a:t>
            </a:r>
          </a:p>
        </p:txBody>
      </p:sp>
      <p:cxnSp>
        <p:nvCxnSpPr>
          <p:cNvPr id="49" name=""/>
          <p:cNvCxnSpPr>
            <a:stCxn id="25" idx="3"/>
            <a:endCxn id="29" idx="1"/>
          </p:cNvCxnSpPr>
          <p:nvPr/>
        </p:nvCxnSpPr>
        <p:spPr>
          <a:xfrm>
            <a:off x="4857750" y="4467225"/>
            <a:ext cx="1333500" cy="0"/>
          </a:xfrm>
          <a:prstGeom prst="straightConnector1">
            <a:avLst/>
          </a:prstGeom>
          <a:ln w="15240">
            <a:solidFill>
              <a:srgbClr val="667085"/>
            </a:solidFill>
            <a:prstDash val="solid"/>
            <a:tailEnd type="none" w="med" len="med"/>
          </a:ln>
        </p:spPr>
      </p:cxnSp>
      <p:sp>
        <p:nvSpPr>
          <p:cNvPr id="50" name="1">
            <a:extLst>
              <a:ext uri="{FF2B5EF4-FFF2-40B4-BE49-F238E27FC236}">
                <a16:creationId xmlns:a16="http://schemas.microsoft.com/office/drawing/2014/main" id="{81923181-BDAC-4EBF-905D-9D75F8D810C6}"/>
              </a:ext>
            </a:extLst>
          </p:cNvPr>
          <p:cNvSpPr>
            <a:spLocks noGrp="1"/>
          </p:cNvSpPr>
          <p:nvPr/>
        </p:nvSpPr>
        <p:spPr>
          <a:xfrm>
            <a:off x="4914900" y="4229100"/>
            <a:ext cx="333375" cy="209550"/>
          </a:xfrm>
          <a:prstGeom prst="rect">
            <a:avLst/>
          </a:prstGeom>
          <a:noFill/>
          <a:ln w="0">
            <a:noFill/>
          </a:ln>
        </p:spPr>
        <p:txBody>
          <a:bodyPr wrap="none" lIns="0" tIns="0" rIns="0" bIns="0" anchor="ctr">
            <a:noAutofit/>
          </a:bodyPr>
          <a:lstStyle/>
          <a:p>
            <a:pPr algn="l">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1</a:t>
            </a:r>
          </a:p>
        </p:txBody>
      </p:sp>
      <p:sp>
        <p:nvSpPr>
          <p:cNvPr id="51" name="*">
            <a:extLst>
              <a:ext uri="{FF2B5EF4-FFF2-40B4-BE49-F238E27FC236}">
                <a16:creationId xmlns:a16="http://schemas.microsoft.com/office/drawing/2014/main" id="{8FB1CDEB-99FA-47A0-8D24-E1EBE8535DB4}"/>
              </a:ext>
            </a:extLst>
          </p:cNvPr>
          <p:cNvSpPr>
            <a:spLocks noGrp="1"/>
          </p:cNvSpPr>
          <p:nvPr/>
        </p:nvSpPr>
        <p:spPr>
          <a:xfrm>
            <a:off x="5857875" y="4229100"/>
            <a:ext cx="285750" cy="209550"/>
          </a:xfrm>
          <a:prstGeom prst="rect">
            <a:avLst/>
          </a:prstGeom>
          <a:noFill/>
          <a:ln w="0">
            <a:noFill/>
          </a:ln>
        </p:spPr>
        <p:txBody>
          <a:bodyPr wrap="none" lIns="0" tIns="0" rIns="0" bIns="0" anchor="ctr">
            <a:noAutofit/>
          </a:bodyPr>
          <a:lstStyle/>
          <a:p>
            <a:pPr algn="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a:t>
            </a:r>
          </a:p>
        </p:txBody>
      </p:sp>
      <p:cxnSp>
        <p:nvCxnSpPr>
          <p:cNvPr id="52" name=""/>
          <p:cNvCxnSpPr>
            <a:stCxn id="29" idx="3"/>
            <a:endCxn id="33" idx="1"/>
          </p:cNvCxnSpPr>
          <p:nvPr/>
        </p:nvCxnSpPr>
        <p:spPr>
          <a:xfrm>
            <a:off x="8096250" y="4467225"/>
            <a:ext cx="1285875" cy="0"/>
          </a:xfrm>
          <a:prstGeom prst="straightConnector1">
            <a:avLst/>
          </a:prstGeom>
          <a:ln w="15240">
            <a:solidFill>
              <a:srgbClr val="667085"/>
            </a:solidFill>
            <a:prstDash val="solid"/>
            <a:tailEnd type="none" w="med" len="med"/>
          </a:ln>
        </p:spPr>
      </p:cxnSp>
      <p:sp>
        <p:nvSpPr>
          <p:cNvPr id="53" name="1">
            <a:extLst>
              <a:ext uri="{FF2B5EF4-FFF2-40B4-BE49-F238E27FC236}">
                <a16:creationId xmlns:a16="http://schemas.microsoft.com/office/drawing/2014/main" id="{8304BA26-DEF4-427C-BF3C-030ABFAEDC00}"/>
              </a:ext>
            </a:extLst>
          </p:cNvPr>
          <p:cNvSpPr>
            <a:spLocks noGrp="1"/>
          </p:cNvSpPr>
          <p:nvPr/>
        </p:nvSpPr>
        <p:spPr>
          <a:xfrm>
            <a:off x="8153400" y="4229100"/>
            <a:ext cx="333375" cy="209550"/>
          </a:xfrm>
          <a:prstGeom prst="rect">
            <a:avLst/>
          </a:prstGeom>
          <a:noFill/>
          <a:ln w="0">
            <a:noFill/>
          </a:ln>
        </p:spPr>
        <p:txBody>
          <a:bodyPr wrap="none" lIns="0" tIns="0" rIns="0" bIns="0" anchor="ctr">
            <a:noAutofit/>
          </a:bodyPr>
          <a:lstStyle/>
          <a:p>
            <a:pPr algn="l">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1</a:t>
            </a:r>
          </a:p>
        </p:txBody>
      </p:sp>
      <p:sp>
        <p:nvSpPr>
          <p:cNvPr id="54" name="0..1">
            <a:extLst>
              <a:ext uri="{FF2B5EF4-FFF2-40B4-BE49-F238E27FC236}">
                <a16:creationId xmlns:a16="http://schemas.microsoft.com/office/drawing/2014/main" id="{E230052C-452D-44A2-B78A-4DA4C1C7C06E}"/>
              </a:ext>
            </a:extLst>
          </p:cNvPr>
          <p:cNvSpPr>
            <a:spLocks noGrp="1"/>
          </p:cNvSpPr>
          <p:nvPr/>
        </p:nvSpPr>
        <p:spPr>
          <a:xfrm>
            <a:off x="9048750" y="4229100"/>
            <a:ext cx="285750" cy="209550"/>
          </a:xfrm>
          <a:prstGeom prst="rect">
            <a:avLst/>
          </a:prstGeom>
          <a:noFill/>
          <a:ln w="0">
            <a:noFill/>
          </a:ln>
        </p:spPr>
        <p:txBody>
          <a:bodyPr wrap="none" lIns="0" tIns="0" rIns="0" bIns="0" anchor="ctr">
            <a:noAutofit/>
          </a:bodyPr>
          <a:lstStyle/>
          <a:p>
            <a:pPr algn="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0..1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Systemsekvensdiagram 1</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Sök och lägg i varukorg — systemet är en svart låda</a:t>
            </a:r>
            <a:endParaRPr lang="en-US" sz="1300" dirty="0"/>
          </a:p>
        </p:txBody>
      </p:sp>
      <p:sp>
        <p:nvSpPr>
          <p:cNvPr id="5" name="Shape 16"/>
          <p:cNvSpPr/>
          <p:nvPr/>
        </p:nvSpPr>
        <p:spPr>
          <a:xfrm>
            <a:off x="8321040" y="1600200"/>
            <a:ext cx="2926080" cy="1554480"/>
          </a:xfrm>
          <a:prstGeom prst="roundRect">
            <a:avLst>
              <a:gd name="adj" fmla="val 3529"/>
            </a:avLst>
          </a:prstGeom>
          <a:solidFill>
            <a:srgbClr val="CCFBF1"/>
          </a:solidFill>
          <a:ln w="12700">
            <a:solidFill>
              <a:srgbClr val="CCFBF1"/>
            </a:solidFill>
            <a:prstDash val="solid"/>
          </a:ln>
        </p:spPr>
      </p:sp>
      <p:sp>
        <p:nvSpPr>
          <p:cNvPr id="6" name="Text 17"/>
          <p:cNvSpPr/>
          <p:nvPr/>
        </p:nvSpPr>
        <p:spPr>
          <a:xfrm>
            <a:off x="8458200" y="1709928"/>
            <a:ext cx="2651760" cy="228600"/>
          </a:xfrm>
          <a:prstGeom prst="rect">
            <a:avLst/>
          </a:prstGeom>
          <a:noFill/>
          <a:ln/>
        </p:spPr>
        <p:txBody>
          <a:bodyPr wrap="square" lIns="0" tIns="0" rIns="0" bIns="0" rtlCol="0" anchor="ctr">
            <a:normAutofit/>
          </a:bodyPr>
          <a:lstStyle/>
          <a:p>
            <a:pPr indent="0" marL="0">
              <a:buNone/>
            </a:pPr>
            <a:r>
              <a:rPr lang="en-US" sz="1300" b="1" dirty="0">
                <a:solidFill>
                  <a:srgbClr val="0F766E"/>
                </a:solidFill>
              </a:rPr>
              <a:t>Två systemhändelser</a:t>
            </a:r>
            <a:endParaRPr lang="en-US" sz="1300" dirty="0"/>
          </a:p>
        </p:txBody>
      </p:sp>
      <p:sp>
        <p:nvSpPr>
          <p:cNvPr id="7" name="Text 18"/>
          <p:cNvSpPr/>
          <p:nvPr/>
        </p:nvSpPr>
        <p:spPr>
          <a:xfrm>
            <a:off x="8458200" y="1993392"/>
            <a:ext cx="2651760" cy="1078992"/>
          </a:xfrm>
          <a:prstGeom prst="rect">
            <a:avLst/>
          </a:prstGeom>
          <a:noFill/>
          <a:ln/>
        </p:spPr>
        <p:txBody>
          <a:bodyPr wrap="square" lIns="0" tIns="0" rIns="0" bIns="0" rtlCol="0" anchor="t">
            <a:normAutofit/>
          </a:bodyPr>
          <a:lstStyle/>
          <a:p>
            <a:pPr indent="0" marL="0">
              <a:buNone/>
            </a:pPr>
            <a:r>
              <a:rPr lang="en-US" sz="1400" dirty="0">
                <a:solidFill>
                  <a:srgbClr val="111827"/>
                </a:solidFill>
              </a:rPr>
              <a:t>searchProducts(filter)</a:t>
            </a:r>
            <a:endParaRPr lang="en-US" sz="1400" dirty="0"/>
          </a:p>
          <a:p>
            <a:pPr indent="0" marL="0">
              <a:buNone/>
            </a:pPr>
            <a:r>
              <a:rPr lang="en-US" sz="1400" dirty="0">
                <a:solidFill>
                  <a:srgbClr val="111827"/>
                </a:solidFill>
              </a:rPr>
              <a:t>addToCart(productId, qty)</a:t>
            </a:r>
            <a:endParaRPr lang="en-US" sz="1400" dirty="0"/>
          </a:p>
        </p:txBody>
      </p:sp>
      <p:sp>
        <p:nvSpPr>
          <p:cNvPr id="8" name="Shape 19"/>
          <p:cNvSpPr/>
          <p:nvPr/>
        </p:nvSpPr>
        <p:spPr>
          <a:xfrm>
            <a:off x="8321040" y="3794760"/>
            <a:ext cx="2926080" cy="1417320"/>
          </a:xfrm>
          <a:prstGeom prst="roundRect">
            <a:avLst>
              <a:gd name="adj" fmla="val 3871"/>
            </a:avLst>
          </a:prstGeom>
          <a:solidFill>
            <a:srgbClr val="D1E9FF"/>
          </a:solidFill>
          <a:ln w="12700">
            <a:solidFill>
              <a:srgbClr val="D1E9FF"/>
            </a:solidFill>
            <a:prstDash val="solid"/>
          </a:ln>
        </p:spPr>
      </p:sp>
      <p:sp>
        <p:nvSpPr>
          <p:cNvPr id="9" name="Text 20"/>
          <p:cNvSpPr/>
          <p:nvPr/>
        </p:nvSpPr>
        <p:spPr>
          <a:xfrm>
            <a:off x="8458200" y="3904488"/>
            <a:ext cx="265176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Nästa designfråga</a:t>
            </a:r>
            <a:endParaRPr lang="en-US" sz="1300" dirty="0"/>
          </a:p>
        </p:txBody>
      </p:sp>
      <p:sp>
        <p:nvSpPr>
          <p:cNvPr id="10" name="Text 21"/>
          <p:cNvSpPr/>
          <p:nvPr/>
        </p:nvSpPr>
        <p:spPr>
          <a:xfrm>
            <a:off x="8458200" y="4187952"/>
            <a:ext cx="2651760" cy="941832"/>
          </a:xfrm>
          <a:prstGeom prst="rect">
            <a:avLst/>
          </a:prstGeom>
          <a:noFill/>
          <a:ln/>
        </p:spPr>
        <p:txBody>
          <a:bodyPr wrap="square" lIns="0" tIns="0" rIns="0" bIns="0" rtlCol="0" anchor="t">
            <a:normAutofit/>
          </a:bodyPr>
          <a:lstStyle/>
          <a:p>
            <a:pPr indent="0" marL="0">
              <a:buNone/>
            </a:pPr>
            <a:r>
              <a:rPr lang="en-US" sz="1400" dirty="0">
                <a:solidFill>
                  <a:srgbClr val="111827"/>
                </a:solidFill>
              </a:rPr>
              <a:t>Vilket objekt tar emot händelsen? Vilka andra objekt behöver samarbeta?</a:t>
            </a:r>
            <a:endParaRPr lang="en-US" sz="1400" dirty="0"/>
          </a:p>
        </p:txBody>
      </p:sp>
      <p:sp>
        <p:nvSpPr>
          <p:cNvPr id="11"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7</a:t>
            </a:fld>
            <a:endParaRPr lang="en-US"/>
          </a:p>
        </p:txBody>
      </p:sp>
      <p:sp>
        <p:nvSpPr>
          <p:cNvPr id="12" name="Kund">
            <a:extLst>
              <a:ext uri="{FF2B5EF4-FFF2-40B4-BE49-F238E27FC236}">
                <a16:creationId xmlns:a16="http://schemas.microsoft.com/office/drawing/2014/main" id="{BEBC6B12-7378-4D70-9FD1-75A3E476FF12}"/>
              </a:ext>
            </a:extLst>
          </p:cNvPr>
          <p:cNvSpPr>
            <a:spLocks noGrp="1"/>
          </p:cNvSpPr>
          <p:nvPr/>
        </p:nvSpPr>
        <p:spPr>
          <a:xfrm>
            <a:off x="1924050" y="1428750"/>
            <a:ext cx="1581150" cy="438150"/>
          </a:xfrm>
          <a:prstGeom prst="rect">
            <a:avLst/>
          </a:prstGeom>
          <a:solidFill>
            <a:srgbClr val="ECFDF9"/>
          </a:solidFill>
          <a:ln w="12383">
            <a:solidFill>
              <a:srgbClr val="0F766E"/>
            </a:solidFill>
          </a:ln>
        </p:spPr>
      </p:sp>
      <p:sp>
        <p:nvSpPr>
          <p:cNvPr id="13" name="Kund">
            <a:extLst>
              <a:ext uri="{FF2B5EF4-FFF2-40B4-BE49-F238E27FC236}">
                <a16:creationId xmlns:a16="http://schemas.microsoft.com/office/drawing/2014/main" id="{5811DD14-822C-4399-BF45-D46931E455D7}"/>
              </a:ext>
            </a:extLst>
          </p:cNvPr>
          <p:cNvSpPr>
            <a:spLocks noGrp="1"/>
          </p:cNvSpPr>
          <p:nvPr/>
        </p:nvSpPr>
        <p:spPr>
          <a:xfrm>
            <a:off x="1952625" y="1466850"/>
            <a:ext cx="152400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Kund</a:t>
            </a:r>
          </a:p>
        </p:txBody>
      </p:sp>
      <p:sp>
        <p:nvSpPr>
          <p:cNvPr id="14" name="">
            <a:extLst>
              <a:ext uri="{FF2B5EF4-FFF2-40B4-BE49-F238E27FC236}">
                <a16:creationId xmlns:a16="http://schemas.microsoft.com/office/drawing/2014/main" id="{70A18E62-8685-4B6C-AA9C-592C8E09451F}"/>
              </a:ext>
            </a:extLst>
          </p:cNvPr>
          <p:cNvSpPr>
            <a:spLocks noGrp="1"/>
          </p:cNvSpPr>
          <p:nvPr/>
        </p:nvSpPr>
        <p:spPr>
          <a:xfrm flipV="0">
            <a:off x="2714625" y="1866900"/>
            <a:ext cx="0" cy="2943225"/>
          </a:xfrm>
          <a:prstGeom prst="line">
            <a:avLst/>
          </a:prstGeom>
          <a:noFill/>
          <a:ln w="12859">
            <a:solidFill>
              <a:srgbClr val="98A2B3"/>
            </a:solidFill>
            <a:prstDash val="dash"/>
          </a:ln>
        </p:spPr>
      </p:sp>
      <p:sp>
        <p:nvSpPr>
          <p:cNvPr id="15" name="Webbshop">
            <a:extLst>
              <a:ext uri="{FF2B5EF4-FFF2-40B4-BE49-F238E27FC236}">
                <a16:creationId xmlns:a16="http://schemas.microsoft.com/office/drawing/2014/main" id="{DA8C9BD0-92AB-463B-A961-49848B5CDD00}"/>
              </a:ext>
            </a:extLst>
          </p:cNvPr>
          <p:cNvSpPr>
            <a:spLocks noGrp="1"/>
          </p:cNvSpPr>
          <p:nvPr/>
        </p:nvSpPr>
        <p:spPr>
          <a:xfrm>
            <a:off x="5353050" y="1428750"/>
            <a:ext cx="1581150" cy="438150"/>
          </a:xfrm>
          <a:prstGeom prst="rect">
            <a:avLst/>
          </a:prstGeom>
          <a:solidFill>
            <a:srgbClr val="ECFDF9"/>
          </a:solidFill>
          <a:ln w="12383">
            <a:solidFill>
              <a:srgbClr val="0F766E"/>
            </a:solidFill>
          </a:ln>
        </p:spPr>
      </p:sp>
      <p:sp>
        <p:nvSpPr>
          <p:cNvPr id="16" name="Webbshop">
            <a:extLst>
              <a:ext uri="{FF2B5EF4-FFF2-40B4-BE49-F238E27FC236}">
                <a16:creationId xmlns:a16="http://schemas.microsoft.com/office/drawing/2014/main" id="{454E5C8F-BC50-4C6D-BB25-FA3B53094B8D}"/>
              </a:ext>
            </a:extLst>
          </p:cNvPr>
          <p:cNvSpPr>
            <a:spLocks noGrp="1"/>
          </p:cNvSpPr>
          <p:nvPr/>
        </p:nvSpPr>
        <p:spPr>
          <a:xfrm>
            <a:off x="5381625" y="1466850"/>
            <a:ext cx="152400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Webbshop</a:t>
            </a:r>
          </a:p>
        </p:txBody>
      </p:sp>
      <p:sp>
        <p:nvSpPr>
          <p:cNvPr id="17" name="">
            <a:extLst>
              <a:ext uri="{FF2B5EF4-FFF2-40B4-BE49-F238E27FC236}">
                <a16:creationId xmlns:a16="http://schemas.microsoft.com/office/drawing/2014/main" id="{38FF51E4-D303-481E-B4AA-F429017CD815}"/>
              </a:ext>
            </a:extLst>
          </p:cNvPr>
          <p:cNvSpPr>
            <a:spLocks noGrp="1"/>
          </p:cNvSpPr>
          <p:nvPr/>
        </p:nvSpPr>
        <p:spPr>
          <a:xfrm flipV="0">
            <a:off x="6143625" y="1866900"/>
            <a:ext cx="0" cy="2943225"/>
          </a:xfrm>
          <a:prstGeom prst="line">
            <a:avLst/>
          </a:prstGeom>
          <a:noFill/>
          <a:ln w="12859">
            <a:solidFill>
              <a:srgbClr val="98A2B3"/>
            </a:solidFill>
            <a:prstDash val="dash"/>
          </a:ln>
        </p:spPr>
      </p:sp>
      <p:sp>
        <p:nvSpPr>
          <p:cNvPr id="18" name="Message start">
            <a:extLst>
              <a:ext uri="{FF2B5EF4-FFF2-40B4-BE49-F238E27FC236}">
                <a16:creationId xmlns:a16="http://schemas.microsoft.com/office/drawing/2014/main" id="{AD84D761-5FFC-43D6-A2A9-0AC1B3AE42E7}"/>
              </a:ext>
            </a:extLst>
          </p:cNvPr>
          <p:cNvSpPr>
            <a:spLocks noGrp="1"/>
          </p:cNvSpPr>
          <p:nvPr/>
        </p:nvSpPr>
        <p:spPr>
          <a:xfrm>
            <a:off x="2714625" y="2266950"/>
            <a:ext cx="0" cy="0"/>
          </a:xfrm>
          <a:prstGeom prst="rect">
            <a:avLst/>
          </a:prstGeom>
          <a:noFill/>
          <a:ln w="0">
            <a:noFill/>
          </a:ln>
        </p:spPr>
      </p:sp>
      <p:sp>
        <p:nvSpPr>
          <p:cNvPr id="19" name="Message end">
            <a:extLst>
              <a:ext uri="{FF2B5EF4-FFF2-40B4-BE49-F238E27FC236}">
                <a16:creationId xmlns:a16="http://schemas.microsoft.com/office/drawing/2014/main" id="{AD85EF16-2647-4D0A-8557-45FA077771F3}"/>
              </a:ext>
            </a:extLst>
          </p:cNvPr>
          <p:cNvSpPr>
            <a:spLocks noGrp="1"/>
          </p:cNvSpPr>
          <p:nvPr/>
        </p:nvSpPr>
        <p:spPr>
          <a:xfrm>
            <a:off x="6143625" y="2266950"/>
            <a:ext cx="0" cy="0"/>
          </a:xfrm>
          <a:prstGeom prst="rect">
            <a:avLst/>
          </a:prstGeom>
          <a:noFill/>
          <a:ln w="0">
            <a:noFill/>
          </a:ln>
        </p:spPr>
      </p:sp>
      <p:cxnSp>
        <p:nvCxnSpPr>
          <p:cNvPr id="20" name=""/>
          <p:cNvCxnSpPr>
            <a:stCxn id="18" idx="3"/>
            <a:endCxn id="19" idx="1"/>
          </p:cNvCxnSpPr>
          <p:nvPr/>
        </p:nvCxnSpPr>
        <p:spPr>
          <a:xfrm>
            <a:off x="2714625" y="2266950"/>
            <a:ext cx="3429000" cy="0"/>
          </a:xfrm>
          <a:prstGeom prst="straightConnector1">
            <a:avLst/>
          </a:prstGeom>
          <a:ln w="15240">
            <a:solidFill>
              <a:srgbClr val="344054"/>
            </a:solidFill>
            <a:prstDash val="solid"/>
            <a:tailEnd type="triangle" w="sm" len="sm"/>
          </a:ln>
        </p:spPr>
      </p:cxnSp>
      <p:sp>
        <p:nvSpPr>
          <p:cNvPr id="21" name="searchProducts(filter)">
            <a:extLst>
              <a:ext uri="{FF2B5EF4-FFF2-40B4-BE49-F238E27FC236}">
                <a16:creationId xmlns:a16="http://schemas.microsoft.com/office/drawing/2014/main" id="{3C627268-0F75-489E-B954-B5D5F25E80EA}"/>
              </a:ext>
            </a:extLst>
          </p:cNvPr>
          <p:cNvSpPr>
            <a:spLocks noGrp="1"/>
          </p:cNvSpPr>
          <p:nvPr/>
        </p:nvSpPr>
        <p:spPr>
          <a:xfrm>
            <a:off x="2790825" y="1990725"/>
            <a:ext cx="3276600"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searchProducts(filter)</a:t>
            </a:r>
          </a:p>
        </p:txBody>
      </p:sp>
      <p:sp>
        <p:nvSpPr>
          <p:cNvPr id="22" name="Message start">
            <a:extLst>
              <a:ext uri="{FF2B5EF4-FFF2-40B4-BE49-F238E27FC236}">
                <a16:creationId xmlns:a16="http://schemas.microsoft.com/office/drawing/2014/main" id="{A21A748C-535A-4B67-87F4-6E64F4148B5B}"/>
              </a:ext>
            </a:extLst>
          </p:cNvPr>
          <p:cNvSpPr>
            <a:spLocks noGrp="1"/>
          </p:cNvSpPr>
          <p:nvPr/>
        </p:nvSpPr>
        <p:spPr>
          <a:xfrm>
            <a:off x="6143625" y="2867025"/>
            <a:ext cx="0" cy="0"/>
          </a:xfrm>
          <a:prstGeom prst="rect">
            <a:avLst/>
          </a:prstGeom>
          <a:noFill/>
          <a:ln w="0">
            <a:noFill/>
          </a:ln>
        </p:spPr>
      </p:sp>
      <p:sp>
        <p:nvSpPr>
          <p:cNvPr id="23" name="Message end">
            <a:extLst>
              <a:ext uri="{FF2B5EF4-FFF2-40B4-BE49-F238E27FC236}">
                <a16:creationId xmlns:a16="http://schemas.microsoft.com/office/drawing/2014/main" id="{31506430-2767-4A79-B8AC-192060E1FD0F}"/>
              </a:ext>
            </a:extLst>
          </p:cNvPr>
          <p:cNvSpPr>
            <a:spLocks noGrp="1"/>
          </p:cNvSpPr>
          <p:nvPr/>
        </p:nvSpPr>
        <p:spPr>
          <a:xfrm>
            <a:off x="2714625" y="2867025"/>
            <a:ext cx="0" cy="0"/>
          </a:xfrm>
          <a:prstGeom prst="rect">
            <a:avLst/>
          </a:prstGeom>
          <a:noFill/>
          <a:ln w="0">
            <a:noFill/>
          </a:ln>
        </p:spPr>
      </p:sp>
      <p:cxnSp>
        <p:nvCxnSpPr>
          <p:cNvPr id="24" name=""/>
          <p:cNvCxnSpPr>
            <a:stCxn id="22" idx="3"/>
            <a:endCxn id="23" idx="1"/>
          </p:cNvCxnSpPr>
          <p:nvPr/>
        </p:nvCxnSpPr>
        <p:spPr>
          <a:xfrm flipH="1">
            <a:off x="2714625" y="2867025"/>
            <a:ext cx="3429000" cy="0"/>
          </a:xfrm>
          <a:prstGeom prst="straightConnector1">
            <a:avLst/>
          </a:prstGeom>
          <a:ln w="15240">
            <a:solidFill>
              <a:srgbClr val="667085"/>
            </a:solidFill>
            <a:prstDash val="dash"/>
            <a:tailEnd type="arrow" w="sm" len="sm"/>
          </a:ln>
        </p:spPr>
      </p:cxnSp>
      <p:sp>
        <p:nvSpPr>
          <p:cNvPr id="25" name="products">
            <a:extLst>
              <a:ext uri="{FF2B5EF4-FFF2-40B4-BE49-F238E27FC236}">
                <a16:creationId xmlns:a16="http://schemas.microsoft.com/office/drawing/2014/main" id="{0BEDEC78-D8EF-4F35-A1F9-7978ED46E4EE}"/>
              </a:ext>
            </a:extLst>
          </p:cNvPr>
          <p:cNvSpPr>
            <a:spLocks noGrp="1"/>
          </p:cNvSpPr>
          <p:nvPr/>
        </p:nvSpPr>
        <p:spPr>
          <a:xfrm>
            <a:off x="2790825" y="2590800"/>
            <a:ext cx="3276600"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products</a:t>
            </a:r>
          </a:p>
        </p:txBody>
      </p:sp>
      <p:sp>
        <p:nvSpPr>
          <p:cNvPr id="26" name="Message start">
            <a:extLst>
              <a:ext uri="{FF2B5EF4-FFF2-40B4-BE49-F238E27FC236}">
                <a16:creationId xmlns:a16="http://schemas.microsoft.com/office/drawing/2014/main" id="{2AA1D4A1-75ED-4195-9EA5-36A452AD981E}"/>
              </a:ext>
            </a:extLst>
          </p:cNvPr>
          <p:cNvSpPr>
            <a:spLocks noGrp="1"/>
          </p:cNvSpPr>
          <p:nvPr/>
        </p:nvSpPr>
        <p:spPr>
          <a:xfrm>
            <a:off x="2714625" y="3467100"/>
            <a:ext cx="0" cy="0"/>
          </a:xfrm>
          <a:prstGeom prst="rect">
            <a:avLst/>
          </a:prstGeom>
          <a:noFill/>
          <a:ln w="0">
            <a:noFill/>
          </a:ln>
        </p:spPr>
      </p:sp>
      <p:sp>
        <p:nvSpPr>
          <p:cNvPr id="27" name="Message end">
            <a:extLst>
              <a:ext uri="{FF2B5EF4-FFF2-40B4-BE49-F238E27FC236}">
                <a16:creationId xmlns:a16="http://schemas.microsoft.com/office/drawing/2014/main" id="{2E65E3C3-A5E4-4D78-8B44-DBBC2D7F2AF5}"/>
              </a:ext>
            </a:extLst>
          </p:cNvPr>
          <p:cNvSpPr>
            <a:spLocks noGrp="1"/>
          </p:cNvSpPr>
          <p:nvPr/>
        </p:nvSpPr>
        <p:spPr>
          <a:xfrm>
            <a:off x="6143625" y="3467100"/>
            <a:ext cx="0" cy="0"/>
          </a:xfrm>
          <a:prstGeom prst="rect">
            <a:avLst/>
          </a:prstGeom>
          <a:noFill/>
          <a:ln w="0">
            <a:noFill/>
          </a:ln>
        </p:spPr>
      </p:sp>
      <p:cxnSp>
        <p:nvCxnSpPr>
          <p:cNvPr id="28" name=""/>
          <p:cNvCxnSpPr>
            <a:stCxn id="26" idx="3"/>
            <a:endCxn id="27" idx="1"/>
          </p:cNvCxnSpPr>
          <p:nvPr/>
        </p:nvCxnSpPr>
        <p:spPr>
          <a:xfrm>
            <a:off x="2714625" y="3467100"/>
            <a:ext cx="3429000" cy="0"/>
          </a:xfrm>
          <a:prstGeom prst="straightConnector1">
            <a:avLst/>
          </a:prstGeom>
          <a:ln w="15240">
            <a:solidFill>
              <a:srgbClr val="344054"/>
            </a:solidFill>
            <a:prstDash val="solid"/>
            <a:tailEnd type="triangle" w="sm" len="sm"/>
          </a:ln>
        </p:spPr>
      </p:cxnSp>
      <p:sp>
        <p:nvSpPr>
          <p:cNvPr id="29" name="addToCart(productId, qty)">
            <a:extLst>
              <a:ext uri="{FF2B5EF4-FFF2-40B4-BE49-F238E27FC236}">
                <a16:creationId xmlns:a16="http://schemas.microsoft.com/office/drawing/2014/main" id="{0543BFB9-55CE-4991-9B27-AF9156482DAC}"/>
              </a:ext>
            </a:extLst>
          </p:cNvPr>
          <p:cNvSpPr>
            <a:spLocks noGrp="1"/>
          </p:cNvSpPr>
          <p:nvPr/>
        </p:nvSpPr>
        <p:spPr>
          <a:xfrm>
            <a:off x="2790825" y="3190875"/>
            <a:ext cx="3276600"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addToCart(productId, qty)</a:t>
            </a:r>
          </a:p>
        </p:txBody>
      </p:sp>
      <p:sp>
        <p:nvSpPr>
          <p:cNvPr id="30" name="Message start">
            <a:extLst>
              <a:ext uri="{FF2B5EF4-FFF2-40B4-BE49-F238E27FC236}">
                <a16:creationId xmlns:a16="http://schemas.microsoft.com/office/drawing/2014/main" id="{D13ABA7D-6585-4EB8-AB17-7BB00C58FAD6}"/>
              </a:ext>
            </a:extLst>
          </p:cNvPr>
          <p:cNvSpPr>
            <a:spLocks noGrp="1"/>
          </p:cNvSpPr>
          <p:nvPr/>
        </p:nvSpPr>
        <p:spPr>
          <a:xfrm>
            <a:off x="6143625" y="4067175"/>
            <a:ext cx="0" cy="0"/>
          </a:xfrm>
          <a:prstGeom prst="rect">
            <a:avLst/>
          </a:prstGeom>
          <a:noFill/>
          <a:ln w="0">
            <a:noFill/>
          </a:ln>
        </p:spPr>
      </p:sp>
      <p:sp>
        <p:nvSpPr>
          <p:cNvPr id="31" name="Message end">
            <a:extLst>
              <a:ext uri="{FF2B5EF4-FFF2-40B4-BE49-F238E27FC236}">
                <a16:creationId xmlns:a16="http://schemas.microsoft.com/office/drawing/2014/main" id="{5D0717C3-0F01-4F47-8234-B797BB0BB14F}"/>
              </a:ext>
            </a:extLst>
          </p:cNvPr>
          <p:cNvSpPr>
            <a:spLocks noGrp="1"/>
          </p:cNvSpPr>
          <p:nvPr/>
        </p:nvSpPr>
        <p:spPr>
          <a:xfrm>
            <a:off x="2714625" y="4067175"/>
            <a:ext cx="0" cy="0"/>
          </a:xfrm>
          <a:prstGeom prst="rect">
            <a:avLst/>
          </a:prstGeom>
          <a:noFill/>
          <a:ln w="0">
            <a:noFill/>
          </a:ln>
        </p:spPr>
      </p:sp>
      <p:cxnSp>
        <p:nvCxnSpPr>
          <p:cNvPr id="32" name=""/>
          <p:cNvCxnSpPr>
            <a:stCxn id="30" idx="3"/>
            <a:endCxn id="31" idx="1"/>
          </p:cNvCxnSpPr>
          <p:nvPr/>
        </p:nvCxnSpPr>
        <p:spPr>
          <a:xfrm flipH="1">
            <a:off x="2714625" y="4067175"/>
            <a:ext cx="3429000" cy="0"/>
          </a:xfrm>
          <a:prstGeom prst="straightConnector1">
            <a:avLst/>
          </a:prstGeom>
          <a:ln w="15240">
            <a:solidFill>
              <a:srgbClr val="667085"/>
            </a:solidFill>
            <a:prstDash val="dash"/>
            <a:tailEnd type="arrow" w="sm" len="sm"/>
          </a:ln>
        </p:spPr>
      </p:cxnSp>
      <p:sp>
        <p:nvSpPr>
          <p:cNvPr id="33" name="cartSummary">
            <a:extLst>
              <a:ext uri="{FF2B5EF4-FFF2-40B4-BE49-F238E27FC236}">
                <a16:creationId xmlns:a16="http://schemas.microsoft.com/office/drawing/2014/main" id="{71993A70-851E-41C7-BE60-0331ACD4F1A4}"/>
              </a:ext>
            </a:extLst>
          </p:cNvPr>
          <p:cNvSpPr>
            <a:spLocks noGrp="1"/>
          </p:cNvSpPr>
          <p:nvPr/>
        </p:nvSpPr>
        <p:spPr>
          <a:xfrm>
            <a:off x="2790825" y="3790950"/>
            <a:ext cx="3276600"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cartSummary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Systemsekvensdiagram 2</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Checkout — fortfarande inga designobjekt</a:t>
            </a:r>
            <a:endParaRPr lang="en-US" sz="1300" dirty="0"/>
          </a:p>
        </p:txBody>
      </p:sp>
      <p:sp>
        <p:nvSpPr>
          <p:cNvPr id="5" name="Shape 16"/>
          <p:cNvSpPr/>
          <p:nvPr/>
        </p:nvSpPr>
        <p:spPr>
          <a:xfrm>
            <a:off x="8229600" y="1554480"/>
            <a:ext cx="3063240" cy="1828800"/>
          </a:xfrm>
          <a:prstGeom prst="roundRect">
            <a:avLst>
              <a:gd name="adj" fmla="val 3000"/>
            </a:avLst>
          </a:prstGeom>
          <a:solidFill>
            <a:srgbClr val="FFEDD5"/>
          </a:solidFill>
          <a:ln w="12700">
            <a:solidFill>
              <a:srgbClr val="FFEDD5"/>
            </a:solidFill>
            <a:prstDash val="solid"/>
          </a:ln>
        </p:spPr>
      </p:sp>
      <p:sp>
        <p:nvSpPr>
          <p:cNvPr id="6" name="Text 17"/>
          <p:cNvSpPr/>
          <p:nvPr/>
        </p:nvSpPr>
        <p:spPr>
          <a:xfrm>
            <a:off x="8366760" y="1664208"/>
            <a:ext cx="2788920" cy="228600"/>
          </a:xfrm>
          <a:prstGeom prst="rect">
            <a:avLst/>
          </a:prstGeom>
          <a:noFill/>
          <a:ln/>
        </p:spPr>
        <p:txBody>
          <a:bodyPr wrap="square" lIns="0" tIns="0" rIns="0" bIns="0" rtlCol="0" anchor="ctr">
            <a:normAutofit/>
          </a:bodyPr>
          <a:lstStyle/>
          <a:p>
            <a:pPr indent="0" marL="0">
              <a:buNone/>
            </a:pPr>
            <a:r>
              <a:rPr lang="en-US" sz="1300" b="1" dirty="0">
                <a:solidFill>
                  <a:srgbClr val="C2410C"/>
                </a:solidFill>
              </a:rPr>
              <a:t>Viktigt</a:t>
            </a:r>
            <a:endParaRPr lang="en-US" sz="1300" dirty="0"/>
          </a:p>
        </p:txBody>
      </p:sp>
      <p:sp>
        <p:nvSpPr>
          <p:cNvPr id="7" name="Text 18"/>
          <p:cNvSpPr/>
          <p:nvPr/>
        </p:nvSpPr>
        <p:spPr>
          <a:xfrm>
            <a:off x="8366760" y="1947672"/>
            <a:ext cx="2788920" cy="1353312"/>
          </a:xfrm>
          <a:prstGeom prst="rect">
            <a:avLst/>
          </a:prstGeom>
          <a:noFill/>
          <a:ln/>
        </p:spPr>
        <p:txBody>
          <a:bodyPr wrap="square" lIns="0" tIns="0" rIns="0" bIns="0" rtlCol="0" anchor="t">
            <a:normAutofit/>
          </a:bodyPr>
          <a:lstStyle/>
          <a:p>
            <a:pPr indent="0" marL="0">
              <a:buNone/>
            </a:pPr>
            <a:r>
              <a:rPr lang="en-US" sz="1400" dirty="0">
                <a:solidFill>
                  <a:srgbClr val="111827"/>
                </a:solidFill>
              </a:rPr>
              <a:t>SSD visar kommunikation över systemgränsen. Det ska inte innehålla CheckoutController eller PaymentGateway.</a:t>
            </a:r>
            <a:endParaRPr lang="en-US" sz="1400" dirty="0"/>
          </a:p>
        </p:txBody>
      </p:sp>
      <p:sp>
        <p:nvSpPr>
          <p:cNvPr id="8" name="Shape 19"/>
          <p:cNvSpPr/>
          <p:nvPr/>
        </p:nvSpPr>
        <p:spPr>
          <a:xfrm>
            <a:off x="8229600" y="3886200"/>
            <a:ext cx="3063240" cy="1280160"/>
          </a:xfrm>
          <a:prstGeom prst="roundRect">
            <a:avLst>
              <a:gd name="adj" fmla="val 4286"/>
            </a:avLst>
          </a:prstGeom>
          <a:solidFill>
            <a:srgbClr val="CCFBF1"/>
          </a:solidFill>
          <a:ln w="12700">
            <a:solidFill>
              <a:srgbClr val="CCFBF1"/>
            </a:solidFill>
            <a:prstDash val="solid"/>
          </a:ln>
        </p:spPr>
      </p:sp>
      <p:sp>
        <p:nvSpPr>
          <p:cNvPr id="9" name="Text 20"/>
          <p:cNvSpPr/>
          <p:nvPr/>
        </p:nvSpPr>
        <p:spPr>
          <a:xfrm>
            <a:off x="8366760" y="3995928"/>
            <a:ext cx="2788920" cy="228600"/>
          </a:xfrm>
          <a:prstGeom prst="rect">
            <a:avLst/>
          </a:prstGeom>
          <a:noFill/>
          <a:ln/>
        </p:spPr>
        <p:txBody>
          <a:bodyPr wrap="square" lIns="0" tIns="0" rIns="0" bIns="0" rtlCol="0" anchor="ctr">
            <a:normAutofit/>
          </a:bodyPr>
          <a:lstStyle/>
          <a:p>
            <a:pPr indent="0" marL="0">
              <a:buNone/>
            </a:pPr>
            <a:r>
              <a:rPr lang="en-US" sz="1300" b="1" dirty="0">
                <a:solidFill>
                  <a:srgbClr val="0F766E"/>
                </a:solidFill>
              </a:rPr>
              <a:t>Designen börjar efter SSD</a:t>
            </a:r>
            <a:endParaRPr lang="en-US" sz="1300" dirty="0"/>
          </a:p>
        </p:txBody>
      </p:sp>
      <p:sp>
        <p:nvSpPr>
          <p:cNvPr id="10" name="Text 21"/>
          <p:cNvSpPr/>
          <p:nvPr/>
        </p:nvSpPr>
        <p:spPr>
          <a:xfrm>
            <a:off x="8366760" y="4279392"/>
            <a:ext cx="2788920" cy="804672"/>
          </a:xfrm>
          <a:prstGeom prst="rect">
            <a:avLst/>
          </a:prstGeom>
          <a:noFill/>
          <a:ln/>
        </p:spPr>
        <p:txBody>
          <a:bodyPr wrap="square" lIns="0" tIns="0" rIns="0" bIns="0" rtlCol="0" anchor="t">
            <a:normAutofit/>
          </a:bodyPr>
          <a:lstStyle/>
          <a:p>
            <a:pPr indent="0" marL="0">
              <a:buNone/>
            </a:pPr>
            <a:r>
              <a:rPr lang="en-US" sz="1400" dirty="0">
                <a:solidFill>
                  <a:srgbClr val="111827"/>
                </a:solidFill>
              </a:rPr>
              <a:t>Nu ska vi realisera dessa systemhändelser med objekt och ansvar.</a:t>
            </a:r>
            <a:endParaRPr lang="en-US" sz="1400" dirty="0"/>
          </a:p>
        </p:txBody>
      </p:sp>
      <p:sp>
        <p:nvSpPr>
          <p:cNvPr id="11"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8</a:t>
            </a:fld>
            <a:endParaRPr lang="en-US"/>
          </a:p>
        </p:txBody>
      </p:sp>
      <p:sp>
        <p:nvSpPr>
          <p:cNvPr id="12" name="Kund">
            <a:extLst>
              <a:ext uri="{FF2B5EF4-FFF2-40B4-BE49-F238E27FC236}">
                <a16:creationId xmlns:a16="http://schemas.microsoft.com/office/drawing/2014/main" id="{0FCE3B45-540C-462D-9E37-593BD39E504D}"/>
              </a:ext>
            </a:extLst>
          </p:cNvPr>
          <p:cNvSpPr>
            <a:spLocks noGrp="1"/>
          </p:cNvSpPr>
          <p:nvPr/>
        </p:nvSpPr>
        <p:spPr>
          <a:xfrm>
            <a:off x="1924050" y="1428750"/>
            <a:ext cx="1581150" cy="438150"/>
          </a:xfrm>
          <a:prstGeom prst="rect">
            <a:avLst/>
          </a:prstGeom>
          <a:solidFill>
            <a:srgbClr val="ECFDF9"/>
          </a:solidFill>
          <a:ln w="12383">
            <a:solidFill>
              <a:srgbClr val="0F766E"/>
            </a:solidFill>
          </a:ln>
        </p:spPr>
      </p:sp>
      <p:sp>
        <p:nvSpPr>
          <p:cNvPr id="13" name="Kund">
            <a:extLst>
              <a:ext uri="{FF2B5EF4-FFF2-40B4-BE49-F238E27FC236}">
                <a16:creationId xmlns:a16="http://schemas.microsoft.com/office/drawing/2014/main" id="{F7184F69-9844-4582-8160-C8FC9D73D71E}"/>
              </a:ext>
            </a:extLst>
          </p:cNvPr>
          <p:cNvSpPr>
            <a:spLocks noGrp="1"/>
          </p:cNvSpPr>
          <p:nvPr/>
        </p:nvSpPr>
        <p:spPr>
          <a:xfrm>
            <a:off x="1952625" y="1466850"/>
            <a:ext cx="152400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Kund</a:t>
            </a:r>
          </a:p>
        </p:txBody>
      </p:sp>
      <p:sp>
        <p:nvSpPr>
          <p:cNvPr id="14" name="">
            <a:extLst>
              <a:ext uri="{FF2B5EF4-FFF2-40B4-BE49-F238E27FC236}">
                <a16:creationId xmlns:a16="http://schemas.microsoft.com/office/drawing/2014/main" id="{6DCEDB00-F2AE-4179-8060-784AE8F07D04}"/>
              </a:ext>
            </a:extLst>
          </p:cNvPr>
          <p:cNvSpPr>
            <a:spLocks noGrp="1"/>
          </p:cNvSpPr>
          <p:nvPr/>
        </p:nvSpPr>
        <p:spPr>
          <a:xfrm flipV="0">
            <a:off x="2714625" y="1866900"/>
            <a:ext cx="0" cy="2943225"/>
          </a:xfrm>
          <a:prstGeom prst="line">
            <a:avLst/>
          </a:prstGeom>
          <a:noFill/>
          <a:ln w="12859">
            <a:solidFill>
              <a:srgbClr val="98A2B3"/>
            </a:solidFill>
            <a:prstDash val="dash"/>
          </a:ln>
        </p:spPr>
      </p:sp>
      <p:sp>
        <p:nvSpPr>
          <p:cNvPr id="15" name="Webbshop">
            <a:extLst>
              <a:ext uri="{FF2B5EF4-FFF2-40B4-BE49-F238E27FC236}">
                <a16:creationId xmlns:a16="http://schemas.microsoft.com/office/drawing/2014/main" id="{18E371AB-0A55-41E4-B5B6-F364B4DF7F29}"/>
              </a:ext>
            </a:extLst>
          </p:cNvPr>
          <p:cNvSpPr>
            <a:spLocks noGrp="1"/>
          </p:cNvSpPr>
          <p:nvPr/>
        </p:nvSpPr>
        <p:spPr>
          <a:xfrm>
            <a:off x="5353050" y="1428750"/>
            <a:ext cx="1581150" cy="438150"/>
          </a:xfrm>
          <a:prstGeom prst="rect">
            <a:avLst/>
          </a:prstGeom>
          <a:solidFill>
            <a:srgbClr val="ECFDF9"/>
          </a:solidFill>
          <a:ln w="12383">
            <a:solidFill>
              <a:srgbClr val="0F766E"/>
            </a:solidFill>
          </a:ln>
        </p:spPr>
      </p:sp>
      <p:sp>
        <p:nvSpPr>
          <p:cNvPr id="16" name="Webbshop">
            <a:extLst>
              <a:ext uri="{FF2B5EF4-FFF2-40B4-BE49-F238E27FC236}">
                <a16:creationId xmlns:a16="http://schemas.microsoft.com/office/drawing/2014/main" id="{C259D845-6910-47DE-8AA3-AFDA81570042}"/>
              </a:ext>
            </a:extLst>
          </p:cNvPr>
          <p:cNvSpPr>
            <a:spLocks noGrp="1"/>
          </p:cNvSpPr>
          <p:nvPr/>
        </p:nvSpPr>
        <p:spPr>
          <a:xfrm>
            <a:off x="5381625" y="1466850"/>
            <a:ext cx="152400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Webbshop</a:t>
            </a:r>
          </a:p>
        </p:txBody>
      </p:sp>
      <p:sp>
        <p:nvSpPr>
          <p:cNvPr id="17" name="">
            <a:extLst>
              <a:ext uri="{FF2B5EF4-FFF2-40B4-BE49-F238E27FC236}">
                <a16:creationId xmlns:a16="http://schemas.microsoft.com/office/drawing/2014/main" id="{BEAFC5C6-F93E-45FB-AF94-E17ED11BB647}"/>
              </a:ext>
            </a:extLst>
          </p:cNvPr>
          <p:cNvSpPr>
            <a:spLocks noGrp="1"/>
          </p:cNvSpPr>
          <p:nvPr/>
        </p:nvSpPr>
        <p:spPr>
          <a:xfrm flipV="0">
            <a:off x="6143625" y="1866900"/>
            <a:ext cx="0" cy="2943225"/>
          </a:xfrm>
          <a:prstGeom prst="line">
            <a:avLst/>
          </a:prstGeom>
          <a:noFill/>
          <a:ln w="12859">
            <a:solidFill>
              <a:srgbClr val="98A2B3"/>
            </a:solidFill>
            <a:prstDash val="dash"/>
          </a:ln>
        </p:spPr>
      </p:sp>
      <p:sp>
        <p:nvSpPr>
          <p:cNvPr id="18" name="Message start">
            <a:extLst>
              <a:ext uri="{FF2B5EF4-FFF2-40B4-BE49-F238E27FC236}">
                <a16:creationId xmlns:a16="http://schemas.microsoft.com/office/drawing/2014/main" id="{6E59DCFB-A77E-4FA1-90B7-FB81C8435DF4}"/>
              </a:ext>
            </a:extLst>
          </p:cNvPr>
          <p:cNvSpPr>
            <a:spLocks noGrp="1"/>
          </p:cNvSpPr>
          <p:nvPr/>
        </p:nvSpPr>
        <p:spPr>
          <a:xfrm>
            <a:off x="2714625" y="2266950"/>
            <a:ext cx="0" cy="0"/>
          </a:xfrm>
          <a:prstGeom prst="rect">
            <a:avLst/>
          </a:prstGeom>
          <a:noFill/>
          <a:ln w="0">
            <a:noFill/>
          </a:ln>
        </p:spPr>
      </p:sp>
      <p:sp>
        <p:nvSpPr>
          <p:cNvPr id="19" name="Message end">
            <a:extLst>
              <a:ext uri="{FF2B5EF4-FFF2-40B4-BE49-F238E27FC236}">
                <a16:creationId xmlns:a16="http://schemas.microsoft.com/office/drawing/2014/main" id="{DD333CEB-39E5-4B9C-9EA6-86AE9584B3AD}"/>
              </a:ext>
            </a:extLst>
          </p:cNvPr>
          <p:cNvSpPr>
            <a:spLocks noGrp="1"/>
          </p:cNvSpPr>
          <p:nvPr/>
        </p:nvSpPr>
        <p:spPr>
          <a:xfrm>
            <a:off x="6143625" y="2266950"/>
            <a:ext cx="0" cy="0"/>
          </a:xfrm>
          <a:prstGeom prst="rect">
            <a:avLst/>
          </a:prstGeom>
          <a:noFill/>
          <a:ln w="0">
            <a:noFill/>
          </a:ln>
        </p:spPr>
      </p:sp>
      <p:cxnSp>
        <p:nvCxnSpPr>
          <p:cNvPr id="20" name=""/>
          <p:cNvCxnSpPr>
            <a:stCxn id="18" idx="3"/>
            <a:endCxn id="19" idx="1"/>
          </p:cNvCxnSpPr>
          <p:nvPr/>
        </p:nvCxnSpPr>
        <p:spPr>
          <a:xfrm>
            <a:off x="2714625" y="2266950"/>
            <a:ext cx="3429000" cy="0"/>
          </a:xfrm>
          <a:prstGeom prst="straightConnector1">
            <a:avLst/>
          </a:prstGeom>
          <a:ln w="15240">
            <a:solidFill>
              <a:srgbClr val="344054"/>
            </a:solidFill>
            <a:prstDash val="solid"/>
            <a:tailEnd type="triangle" w="sm" len="sm"/>
          </a:ln>
        </p:spPr>
      </p:cxnSp>
      <p:sp>
        <p:nvSpPr>
          <p:cNvPr id="21" name="checkout(customerData, shipping)">
            <a:extLst>
              <a:ext uri="{FF2B5EF4-FFF2-40B4-BE49-F238E27FC236}">
                <a16:creationId xmlns:a16="http://schemas.microsoft.com/office/drawing/2014/main" id="{022FBB23-55A0-4D7F-80DC-E4D6F3665D72}"/>
              </a:ext>
            </a:extLst>
          </p:cNvPr>
          <p:cNvSpPr>
            <a:spLocks noGrp="1"/>
          </p:cNvSpPr>
          <p:nvPr/>
        </p:nvSpPr>
        <p:spPr>
          <a:xfrm>
            <a:off x="2790825" y="1990725"/>
            <a:ext cx="3276600"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checkout(customerData, shipping)</a:t>
            </a:r>
          </a:p>
        </p:txBody>
      </p:sp>
      <p:sp>
        <p:nvSpPr>
          <p:cNvPr id="22" name="Message start">
            <a:extLst>
              <a:ext uri="{FF2B5EF4-FFF2-40B4-BE49-F238E27FC236}">
                <a16:creationId xmlns:a16="http://schemas.microsoft.com/office/drawing/2014/main" id="{3266C430-3EAA-4E36-A984-5D317795CC06}"/>
              </a:ext>
            </a:extLst>
          </p:cNvPr>
          <p:cNvSpPr>
            <a:spLocks noGrp="1"/>
          </p:cNvSpPr>
          <p:nvPr/>
        </p:nvSpPr>
        <p:spPr>
          <a:xfrm>
            <a:off x="6143625" y="2867025"/>
            <a:ext cx="0" cy="0"/>
          </a:xfrm>
          <a:prstGeom prst="rect">
            <a:avLst/>
          </a:prstGeom>
          <a:noFill/>
          <a:ln w="0">
            <a:noFill/>
          </a:ln>
        </p:spPr>
      </p:sp>
      <p:sp>
        <p:nvSpPr>
          <p:cNvPr id="23" name="Message end">
            <a:extLst>
              <a:ext uri="{FF2B5EF4-FFF2-40B4-BE49-F238E27FC236}">
                <a16:creationId xmlns:a16="http://schemas.microsoft.com/office/drawing/2014/main" id="{0845C722-51D5-4491-8A76-4BA35A4D9A36}"/>
              </a:ext>
            </a:extLst>
          </p:cNvPr>
          <p:cNvSpPr>
            <a:spLocks noGrp="1"/>
          </p:cNvSpPr>
          <p:nvPr/>
        </p:nvSpPr>
        <p:spPr>
          <a:xfrm>
            <a:off x="2714625" y="2867025"/>
            <a:ext cx="0" cy="0"/>
          </a:xfrm>
          <a:prstGeom prst="rect">
            <a:avLst/>
          </a:prstGeom>
          <a:noFill/>
          <a:ln w="0">
            <a:noFill/>
          </a:ln>
        </p:spPr>
      </p:sp>
      <p:cxnSp>
        <p:nvCxnSpPr>
          <p:cNvPr id="24" name=""/>
          <p:cNvCxnSpPr>
            <a:stCxn id="22" idx="3"/>
            <a:endCxn id="23" idx="1"/>
          </p:cNvCxnSpPr>
          <p:nvPr/>
        </p:nvCxnSpPr>
        <p:spPr>
          <a:xfrm flipH="1">
            <a:off x="2714625" y="2867025"/>
            <a:ext cx="3429000" cy="0"/>
          </a:xfrm>
          <a:prstGeom prst="straightConnector1">
            <a:avLst/>
          </a:prstGeom>
          <a:ln w="15240">
            <a:solidFill>
              <a:srgbClr val="667085"/>
            </a:solidFill>
            <a:prstDash val="dash"/>
            <a:tailEnd type="arrow" w="sm" len="sm"/>
          </a:ln>
        </p:spPr>
      </p:cxnSp>
      <p:sp>
        <p:nvSpPr>
          <p:cNvPr id="25" name="summary">
            <a:extLst>
              <a:ext uri="{FF2B5EF4-FFF2-40B4-BE49-F238E27FC236}">
                <a16:creationId xmlns:a16="http://schemas.microsoft.com/office/drawing/2014/main" id="{F6991E9F-E543-454A-84F4-BDFBF7F668F8}"/>
              </a:ext>
            </a:extLst>
          </p:cNvPr>
          <p:cNvSpPr>
            <a:spLocks noGrp="1"/>
          </p:cNvSpPr>
          <p:nvPr/>
        </p:nvSpPr>
        <p:spPr>
          <a:xfrm>
            <a:off x="2790825" y="2590800"/>
            <a:ext cx="3276600"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summary</a:t>
            </a:r>
          </a:p>
        </p:txBody>
      </p:sp>
      <p:sp>
        <p:nvSpPr>
          <p:cNvPr id="26" name="Message start">
            <a:extLst>
              <a:ext uri="{FF2B5EF4-FFF2-40B4-BE49-F238E27FC236}">
                <a16:creationId xmlns:a16="http://schemas.microsoft.com/office/drawing/2014/main" id="{EAEF1722-4504-4EBE-90E0-2B7A6543999D}"/>
              </a:ext>
            </a:extLst>
          </p:cNvPr>
          <p:cNvSpPr>
            <a:spLocks noGrp="1"/>
          </p:cNvSpPr>
          <p:nvPr/>
        </p:nvSpPr>
        <p:spPr>
          <a:xfrm>
            <a:off x="2714625" y="3467100"/>
            <a:ext cx="0" cy="0"/>
          </a:xfrm>
          <a:prstGeom prst="rect">
            <a:avLst/>
          </a:prstGeom>
          <a:noFill/>
          <a:ln w="0">
            <a:noFill/>
          </a:ln>
        </p:spPr>
      </p:sp>
      <p:sp>
        <p:nvSpPr>
          <p:cNvPr id="27" name="Message end">
            <a:extLst>
              <a:ext uri="{FF2B5EF4-FFF2-40B4-BE49-F238E27FC236}">
                <a16:creationId xmlns:a16="http://schemas.microsoft.com/office/drawing/2014/main" id="{47E0664F-A278-47B5-BD64-195BFA173A6D}"/>
              </a:ext>
            </a:extLst>
          </p:cNvPr>
          <p:cNvSpPr>
            <a:spLocks noGrp="1"/>
          </p:cNvSpPr>
          <p:nvPr/>
        </p:nvSpPr>
        <p:spPr>
          <a:xfrm>
            <a:off x="6143625" y="3467100"/>
            <a:ext cx="0" cy="0"/>
          </a:xfrm>
          <a:prstGeom prst="rect">
            <a:avLst/>
          </a:prstGeom>
          <a:noFill/>
          <a:ln w="0">
            <a:noFill/>
          </a:ln>
        </p:spPr>
      </p:sp>
      <p:cxnSp>
        <p:nvCxnSpPr>
          <p:cNvPr id="28" name=""/>
          <p:cNvCxnSpPr>
            <a:stCxn id="26" idx="3"/>
            <a:endCxn id="27" idx="1"/>
          </p:cNvCxnSpPr>
          <p:nvPr/>
        </p:nvCxnSpPr>
        <p:spPr>
          <a:xfrm>
            <a:off x="2714625" y="3467100"/>
            <a:ext cx="3429000" cy="0"/>
          </a:xfrm>
          <a:prstGeom prst="straightConnector1">
            <a:avLst/>
          </a:prstGeom>
          <a:ln w="15240">
            <a:solidFill>
              <a:srgbClr val="344054"/>
            </a:solidFill>
            <a:prstDash val="solid"/>
            <a:tailEnd type="triangle" w="sm" len="sm"/>
          </a:ln>
        </p:spPr>
      </p:cxnSp>
      <p:sp>
        <p:nvSpPr>
          <p:cNvPr id="29" name="pay(paymentData)">
            <a:extLst>
              <a:ext uri="{FF2B5EF4-FFF2-40B4-BE49-F238E27FC236}">
                <a16:creationId xmlns:a16="http://schemas.microsoft.com/office/drawing/2014/main" id="{0AF3A34E-FCB0-43A2-AC8D-75858AE1B955}"/>
              </a:ext>
            </a:extLst>
          </p:cNvPr>
          <p:cNvSpPr>
            <a:spLocks noGrp="1"/>
          </p:cNvSpPr>
          <p:nvPr/>
        </p:nvSpPr>
        <p:spPr>
          <a:xfrm>
            <a:off x="2790825" y="3190875"/>
            <a:ext cx="3276600"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pay(paymentData)</a:t>
            </a:r>
          </a:p>
        </p:txBody>
      </p:sp>
      <p:sp>
        <p:nvSpPr>
          <p:cNvPr id="30" name="Message start">
            <a:extLst>
              <a:ext uri="{FF2B5EF4-FFF2-40B4-BE49-F238E27FC236}">
                <a16:creationId xmlns:a16="http://schemas.microsoft.com/office/drawing/2014/main" id="{9B488D5F-BF2F-4ECB-B38C-16C129E54089}"/>
              </a:ext>
            </a:extLst>
          </p:cNvPr>
          <p:cNvSpPr>
            <a:spLocks noGrp="1"/>
          </p:cNvSpPr>
          <p:nvPr/>
        </p:nvSpPr>
        <p:spPr>
          <a:xfrm>
            <a:off x="6143625" y="4067175"/>
            <a:ext cx="0" cy="0"/>
          </a:xfrm>
          <a:prstGeom prst="rect">
            <a:avLst/>
          </a:prstGeom>
          <a:noFill/>
          <a:ln w="0">
            <a:noFill/>
          </a:ln>
        </p:spPr>
      </p:sp>
      <p:sp>
        <p:nvSpPr>
          <p:cNvPr id="31" name="Message end">
            <a:extLst>
              <a:ext uri="{FF2B5EF4-FFF2-40B4-BE49-F238E27FC236}">
                <a16:creationId xmlns:a16="http://schemas.microsoft.com/office/drawing/2014/main" id="{F4A0759E-320E-4E42-B55B-900DA59C69F8}"/>
              </a:ext>
            </a:extLst>
          </p:cNvPr>
          <p:cNvSpPr>
            <a:spLocks noGrp="1"/>
          </p:cNvSpPr>
          <p:nvPr/>
        </p:nvSpPr>
        <p:spPr>
          <a:xfrm>
            <a:off x="2714625" y="4067175"/>
            <a:ext cx="0" cy="0"/>
          </a:xfrm>
          <a:prstGeom prst="rect">
            <a:avLst/>
          </a:prstGeom>
          <a:noFill/>
          <a:ln w="0">
            <a:noFill/>
          </a:ln>
        </p:spPr>
      </p:sp>
      <p:cxnSp>
        <p:nvCxnSpPr>
          <p:cNvPr id="32" name=""/>
          <p:cNvCxnSpPr>
            <a:stCxn id="30" idx="3"/>
            <a:endCxn id="31" idx="1"/>
          </p:cNvCxnSpPr>
          <p:nvPr/>
        </p:nvCxnSpPr>
        <p:spPr>
          <a:xfrm flipH="1">
            <a:off x="2714625" y="4067175"/>
            <a:ext cx="3429000" cy="0"/>
          </a:xfrm>
          <a:prstGeom prst="straightConnector1">
            <a:avLst/>
          </a:prstGeom>
          <a:ln w="15240">
            <a:solidFill>
              <a:srgbClr val="667085"/>
            </a:solidFill>
            <a:prstDash val="dash"/>
            <a:tailEnd type="arrow" w="sm" len="sm"/>
          </a:ln>
        </p:spPr>
      </p:cxnSp>
      <p:sp>
        <p:nvSpPr>
          <p:cNvPr id="33" name="orderConfirmation">
            <a:extLst>
              <a:ext uri="{FF2B5EF4-FFF2-40B4-BE49-F238E27FC236}">
                <a16:creationId xmlns:a16="http://schemas.microsoft.com/office/drawing/2014/main" id="{2E341DB5-C4AA-45F6-8F0C-6F87238589D6}"/>
              </a:ext>
            </a:extLst>
          </p:cNvPr>
          <p:cNvSpPr>
            <a:spLocks noGrp="1"/>
          </p:cNvSpPr>
          <p:nvPr/>
        </p:nvSpPr>
        <p:spPr>
          <a:xfrm>
            <a:off x="2790825" y="3790950"/>
            <a:ext cx="3276600"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orderConfirmation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Från systemhändelse till ansvar</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GRASP ger oss bra frågor</a:t>
            </a:r>
            <a:endParaRPr lang="en-US" sz="1300" dirty="0"/>
          </a:p>
        </p:txBody>
      </p:sp>
      <p:sp>
        <p:nvSpPr>
          <p:cNvPr id="4" name="Shape 2"/>
          <p:cNvSpPr/>
          <p:nvPr/>
        </p:nvSpPr>
        <p:spPr>
          <a:xfrm>
            <a:off x="685800" y="1234440"/>
            <a:ext cx="5166360" cy="841248"/>
          </a:xfrm>
          <a:prstGeom prst="roundRect">
            <a:avLst>
              <a:gd name="adj" fmla="val 4348"/>
            </a:avLst>
          </a:prstGeom>
          <a:solidFill>
            <a:srgbClr val="FFFFFF"/>
          </a:solidFill>
          <a:ln w="12700">
            <a:solidFill>
              <a:srgbClr val="EAECF0"/>
            </a:solidFill>
            <a:prstDash val="solid"/>
          </a:ln>
        </p:spPr>
      </p:sp>
      <p:sp>
        <p:nvSpPr>
          <p:cNvPr id="5" name="Text 3"/>
          <p:cNvSpPr/>
          <p:nvPr/>
        </p:nvSpPr>
        <p:spPr>
          <a:xfrm>
            <a:off x="850392" y="1353312"/>
            <a:ext cx="3383280" cy="219456"/>
          </a:xfrm>
          <a:prstGeom prst="rect">
            <a:avLst/>
          </a:prstGeom>
          <a:noFill/>
          <a:ln/>
        </p:spPr>
        <p:txBody>
          <a:bodyPr wrap="square" lIns="0" tIns="0" rIns="0" bIns="0" rtlCol="0" anchor="ctr">
            <a:normAutofit/>
          </a:bodyPr>
          <a:lstStyle/>
          <a:p>
            <a:pPr indent="0" marL="0">
              <a:buNone/>
            </a:pPr>
            <a:r>
              <a:rPr lang="en-US" sz="1450" b="1" dirty="0">
                <a:solidFill>
                  <a:srgbClr val="111827"/>
                </a:solidFill>
              </a:rPr>
              <a:t>Vem tar emot?</a:t>
            </a:r>
            <a:endParaRPr lang="en-US" sz="1450" dirty="0"/>
          </a:p>
        </p:txBody>
      </p:sp>
      <p:sp>
        <p:nvSpPr>
          <p:cNvPr id="6" name="Text 4"/>
          <p:cNvSpPr/>
          <p:nvPr/>
        </p:nvSpPr>
        <p:spPr>
          <a:xfrm>
            <a:off x="850392" y="1682496"/>
            <a:ext cx="4480560" cy="182880"/>
          </a:xfrm>
          <a:prstGeom prst="rect">
            <a:avLst/>
          </a:prstGeom>
          <a:noFill/>
          <a:ln/>
        </p:spPr>
        <p:txBody>
          <a:bodyPr wrap="square" lIns="0" tIns="0" rIns="0" bIns="0" rtlCol="0" anchor="ctr">
            <a:normAutofit/>
          </a:bodyPr>
          <a:lstStyle/>
          <a:p>
            <a:pPr indent="0" marL="0">
              <a:buNone/>
            </a:pPr>
            <a:r>
              <a:rPr lang="en-US" sz="1150" dirty="0">
                <a:solidFill>
                  <a:srgbClr val="0F766E"/>
                </a:solidFill>
              </a:rPr>
              <a:t>Controller</a:t>
            </a:r>
            <a:endParaRPr lang="en-US" sz="1150" dirty="0"/>
          </a:p>
        </p:txBody>
      </p:sp>
      <p:sp>
        <p:nvSpPr>
          <p:cNvPr id="7" name="Shape 5"/>
          <p:cNvSpPr/>
          <p:nvPr/>
        </p:nvSpPr>
        <p:spPr>
          <a:xfrm>
            <a:off x="6263640" y="1234440"/>
            <a:ext cx="5166360" cy="841248"/>
          </a:xfrm>
          <a:prstGeom prst="roundRect">
            <a:avLst>
              <a:gd name="adj" fmla="val 4348"/>
            </a:avLst>
          </a:prstGeom>
          <a:solidFill>
            <a:srgbClr val="FFFFFF"/>
          </a:solidFill>
          <a:ln w="12700">
            <a:solidFill>
              <a:srgbClr val="EAECF0"/>
            </a:solidFill>
            <a:prstDash val="solid"/>
          </a:ln>
        </p:spPr>
      </p:sp>
      <p:sp>
        <p:nvSpPr>
          <p:cNvPr id="8" name="Text 6"/>
          <p:cNvSpPr/>
          <p:nvPr/>
        </p:nvSpPr>
        <p:spPr>
          <a:xfrm>
            <a:off x="6428232" y="1353312"/>
            <a:ext cx="3383280" cy="219456"/>
          </a:xfrm>
          <a:prstGeom prst="rect">
            <a:avLst/>
          </a:prstGeom>
          <a:noFill/>
          <a:ln/>
        </p:spPr>
        <p:txBody>
          <a:bodyPr wrap="square" lIns="0" tIns="0" rIns="0" bIns="0" rtlCol="0" anchor="ctr">
            <a:normAutofit/>
          </a:bodyPr>
          <a:lstStyle/>
          <a:p>
            <a:pPr indent="0" marL="0">
              <a:buNone/>
            </a:pPr>
            <a:r>
              <a:rPr lang="en-US" sz="1450" b="1" dirty="0">
                <a:solidFill>
                  <a:srgbClr val="111827"/>
                </a:solidFill>
              </a:rPr>
              <a:t>Vem vet nog?</a:t>
            </a:r>
            <a:endParaRPr lang="en-US" sz="1450" dirty="0"/>
          </a:p>
        </p:txBody>
      </p:sp>
      <p:sp>
        <p:nvSpPr>
          <p:cNvPr id="9" name="Text 7"/>
          <p:cNvSpPr/>
          <p:nvPr/>
        </p:nvSpPr>
        <p:spPr>
          <a:xfrm>
            <a:off x="6428232" y="1682496"/>
            <a:ext cx="4480560" cy="182880"/>
          </a:xfrm>
          <a:prstGeom prst="rect">
            <a:avLst/>
          </a:prstGeom>
          <a:noFill/>
          <a:ln/>
        </p:spPr>
        <p:txBody>
          <a:bodyPr wrap="square" lIns="0" tIns="0" rIns="0" bIns="0" rtlCol="0" anchor="ctr">
            <a:normAutofit/>
          </a:bodyPr>
          <a:lstStyle/>
          <a:p>
            <a:pPr indent="0" marL="0">
              <a:buNone/>
            </a:pPr>
            <a:r>
              <a:rPr lang="en-US" sz="1150" dirty="0">
                <a:solidFill>
                  <a:srgbClr val="0F766E"/>
                </a:solidFill>
              </a:rPr>
              <a:t>Information Expert</a:t>
            </a:r>
            <a:endParaRPr lang="en-US" sz="1150" dirty="0"/>
          </a:p>
        </p:txBody>
      </p:sp>
      <p:sp>
        <p:nvSpPr>
          <p:cNvPr id="10" name="Shape 8"/>
          <p:cNvSpPr/>
          <p:nvPr/>
        </p:nvSpPr>
        <p:spPr>
          <a:xfrm>
            <a:off x="685800" y="2377440"/>
            <a:ext cx="5166360" cy="841248"/>
          </a:xfrm>
          <a:prstGeom prst="roundRect">
            <a:avLst>
              <a:gd name="adj" fmla="val 4348"/>
            </a:avLst>
          </a:prstGeom>
          <a:solidFill>
            <a:srgbClr val="FFFFFF"/>
          </a:solidFill>
          <a:ln w="12700">
            <a:solidFill>
              <a:srgbClr val="EAECF0"/>
            </a:solidFill>
            <a:prstDash val="solid"/>
          </a:ln>
        </p:spPr>
      </p:sp>
      <p:sp>
        <p:nvSpPr>
          <p:cNvPr id="11" name="Text 9"/>
          <p:cNvSpPr/>
          <p:nvPr/>
        </p:nvSpPr>
        <p:spPr>
          <a:xfrm>
            <a:off x="850392" y="2496312"/>
            <a:ext cx="3383280" cy="219456"/>
          </a:xfrm>
          <a:prstGeom prst="rect">
            <a:avLst/>
          </a:prstGeom>
          <a:noFill/>
          <a:ln/>
        </p:spPr>
        <p:txBody>
          <a:bodyPr wrap="square" lIns="0" tIns="0" rIns="0" bIns="0" rtlCol="0" anchor="ctr">
            <a:normAutofit/>
          </a:bodyPr>
          <a:lstStyle/>
          <a:p>
            <a:pPr indent="0" marL="0">
              <a:buNone/>
            </a:pPr>
            <a:r>
              <a:rPr lang="en-US" sz="1450" b="1" dirty="0">
                <a:solidFill>
                  <a:srgbClr val="111827"/>
                </a:solidFill>
              </a:rPr>
              <a:t>Vem bör skapa?</a:t>
            </a:r>
            <a:endParaRPr lang="en-US" sz="1450" dirty="0"/>
          </a:p>
        </p:txBody>
      </p:sp>
      <p:sp>
        <p:nvSpPr>
          <p:cNvPr id="12" name="Text 10"/>
          <p:cNvSpPr/>
          <p:nvPr/>
        </p:nvSpPr>
        <p:spPr>
          <a:xfrm>
            <a:off x="850392" y="2825496"/>
            <a:ext cx="4480560" cy="182880"/>
          </a:xfrm>
          <a:prstGeom prst="rect">
            <a:avLst/>
          </a:prstGeom>
          <a:noFill/>
          <a:ln/>
        </p:spPr>
        <p:txBody>
          <a:bodyPr wrap="square" lIns="0" tIns="0" rIns="0" bIns="0" rtlCol="0" anchor="ctr">
            <a:normAutofit/>
          </a:bodyPr>
          <a:lstStyle/>
          <a:p>
            <a:pPr indent="0" marL="0">
              <a:buNone/>
            </a:pPr>
            <a:r>
              <a:rPr lang="en-US" sz="1150" dirty="0">
                <a:solidFill>
                  <a:srgbClr val="0F766E"/>
                </a:solidFill>
              </a:rPr>
              <a:t>Creator</a:t>
            </a:r>
            <a:endParaRPr lang="en-US" sz="1150" dirty="0"/>
          </a:p>
        </p:txBody>
      </p:sp>
      <p:sp>
        <p:nvSpPr>
          <p:cNvPr id="13" name="Shape 11"/>
          <p:cNvSpPr/>
          <p:nvPr/>
        </p:nvSpPr>
        <p:spPr>
          <a:xfrm>
            <a:off x="6263640" y="2377440"/>
            <a:ext cx="5166360" cy="841248"/>
          </a:xfrm>
          <a:prstGeom prst="roundRect">
            <a:avLst>
              <a:gd name="adj" fmla="val 4348"/>
            </a:avLst>
          </a:prstGeom>
          <a:solidFill>
            <a:srgbClr val="FFFFFF"/>
          </a:solidFill>
          <a:ln w="12700">
            <a:solidFill>
              <a:srgbClr val="EAECF0"/>
            </a:solidFill>
            <a:prstDash val="solid"/>
          </a:ln>
        </p:spPr>
      </p:sp>
      <p:sp>
        <p:nvSpPr>
          <p:cNvPr id="14" name="Text 12"/>
          <p:cNvSpPr/>
          <p:nvPr/>
        </p:nvSpPr>
        <p:spPr>
          <a:xfrm>
            <a:off x="6428232" y="2496312"/>
            <a:ext cx="3383280" cy="219456"/>
          </a:xfrm>
          <a:prstGeom prst="rect">
            <a:avLst/>
          </a:prstGeom>
          <a:noFill/>
          <a:ln/>
        </p:spPr>
        <p:txBody>
          <a:bodyPr wrap="square" lIns="0" tIns="0" rIns="0" bIns="0" rtlCol="0" anchor="ctr">
            <a:normAutofit/>
          </a:bodyPr>
          <a:lstStyle/>
          <a:p>
            <a:pPr indent="0" marL="0">
              <a:buNone/>
            </a:pPr>
            <a:r>
              <a:rPr lang="en-US" sz="1450" b="1" dirty="0">
                <a:solidFill>
                  <a:srgbClr val="111827"/>
                </a:solidFill>
              </a:rPr>
              <a:t>Hur minskar vi beroenden?</a:t>
            </a:r>
            <a:endParaRPr lang="en-US" sz="1450" dirty="0"/>
          </a:p>
        </p:txBody>
      </p:sp>
      <p:sp>
        <p:nvSpPr>
          <p:cNvPr id="15" name="Text 13"/>
          <p:cNvSpPr/>
          <p:nvPr/>
        </p:nvSpPr>
        <p:spPr>
          <a:xfrm>
            <a:off x="6428232" y="2825496"/>
            <a:ext cx="4480560" cy="182880"/>
          </a:xfrm>
          <a:prstGeom prst="rect">
            <a:avLst/>
          </a:prstGeom>
          <a:noFill/>
          <a:ln/>
        </p:spPr>
        <p:txBody>
          <a:bodyPr wrap="square" lIns="0" tIns="0" rIns="0" bIns="0" rtlCol="0" anchor="ctr">
            <a:normAutofit/>
          </a:bodyPr>
          <a:lstStyle/>
          <a:p>
            <a:pPr indent="0" marL="0">
              <a:buNone/>
            </a:pPr>
            <a:r>
              <a:rPr lang="en-US" sz="1150" dirty="0">
                <a:solidFill>
                  <a:srgbClr val="0F766E"/>
                </a:solidFill>
              </a:rPr>
              <a:t>Low Coupling</a:t>
            </a:r>
            <a:endParaRPr lang="en-US" sz="1150" dirty="0"/>
          </a:p>
        </p:txBody>
      </p:sp>
      <p:sp>
        <p:nvSpPr>
          <p:cNvPr id="16" name="Shape 14"/>
          <p:cNvSpPr/>
          <p:nvPr/>
        </p:nvSpPr>
        <p:spPr>
          <a:xfrm>
            <a:off x="685800" y="3520440"/>
            <a:ext cx="5166360" cy="841248"/>
          </a:xfrm>
          <a:prstGeom prst="roundRect">
            <a:avLst>
              <a:gd name="adj" fmla="val 4348"/>
            </a:avLst>
          </a:prstGeom>
          <a:solidFill>
            <a:srgbClr val="FFFFFF"/>
          </a:solidFill>
          <a:ln w="12700">
            <a:solidFill>
              <a:srgbClr val="EAECF0"/>
            </a:solidFill>
            <a:prstDash val="solid"/>
          </a:ln>
        </p:spPr>
      </p:sp>
      <p:sp>
        <p:nvSpPr>
          <p:cNvPr id="17" name="Text 15"/>
          <p:cNvSpPr/>
          <p:nvPr/>
        </p:nvSpPr>
        <p:spPr>
          <a:xfrm>
            <a:off x="850392" y="3639312"/>
            <a:ext cx="3383280" cy="219456"/>
          </a:xfrm>
          <a:prstGeom prst="rect">
            <a:avLst/>
          </a:prstGeom>
          <a:noFill/>
          <a:ln/>
        </p:spPr>
        <p:txBody>
          <a:bodyPr wrap="square" lIns="0" tIns="0" rIns="0" bIns="0" rtlCol="0" anchor="ctr">
            <a:normAutofit/>
          </a:bodyPr>
          <a:lstStyle/>
          <a:p>
            <a:pPr indent="0" marL="0">
              <a:buNone/>
            </a:pPr>
            <a:r>
              <a:rPr lang="en-US" sz="1450" b="1" dirty="0">
                <a:solidFill>
                  <a:srgbClr val="111827"/>
                </a:solidFill>
              </a:rPr>
              <a:t>Har varje objekt ett fokuserat ansvar?</a:t>
            </a:r>
            <a:endParaRPr lang="en-US" sz="1450" dirty="0"/>
          </a:p>
        </p:txBody>
      </p:sp>
      <p:sp>
        <p:nvSpPr>
          <p:cNvPr id="18" name="Text 16"/>
          <p:cNvSpPr/>
          <p:nvPr/>
        </p:nvSpPr>
        <p:spPr>
          <a:xfrm>
            <a:off x="850392" y="3968496"/>
            <a:ext cx="4480560" cy="182880"/>
          </a:xfrm>
          <a:prstGeom prst="rect">
            <a:avLst/>
          </a:prstGeom>
          <a:noFill/>
          <a:ln/>
        </p:spPr>
        <p:txBody>
          <a:bodyPr wrap="square" lIns="0" tIns="0" rIns="0" bIns="0" rtlCol="0" anchor="ctr">
            <a:normAutofit/>
          </a:bodyPr>
          <a:lstStyle/>
          <a:p>
            <a:pPr indent="0" marL="0">
              <a:buNone/>
            </a:pPr>
            <a:r>
              <a:rPr lang="en-US" sz="1150" dirty="0">
                <a:solidFill>
                  <a:srgbClr val="0F766E"/>
                </a:solidFill>
              </a:rPr>
              <a:t>High Cohesion</a:t>
            </a:r>
            <a:endParaRPr lang="en-US" sz="1150" dirty="0"/>
          </a:p>
        </p:txBody>
      </p:sp>
      <p:sp>
        <p:nvSpPr>
          <p:cNvPr id="19" name="Shape 17"/>
          <p:cNvSpPr/>
          <p:nvPr/>
        </p:nvSpPr>
        <p:spPr>
          <a:xfrm>
            <a:off x="6263640" y="3520440"/>
            <a:ext cx="5166360" cy="841248"/>
          </a:xfrm>
          <a:prstGeom prst="roundRect">
            <a:avLst>
              <a:gd name="adj" fmla="val 4348"/>
            </a:avLst>
          </a:prstGeom>
          <a:solidFill>
            <a:srgbClr val="FFFFFF"/>
          </a:solidFill>
          <a:ln w="12700">
            <a:solidFill>
              <a:srgbClr val="EAECF0"/>
            </a:solidFill>
            <a:prstDash val="solid"/>
          </a:ln>
        </p:spPr>
      </p:sp>
      <p:sp>
        <p:nvSpPr>
          <p:cNvPr id="20" name="Text 18"/>
          <p:cNvSpPr/>
          <p:nvPr/>
        </p:nvSpPr>
        <p:spPr>
          <a:xfrm>
            <a:off x="6428232" y="3639312"/>
            <a:ext cx="3383280" cy="219456"/>
          </a:xfrm>
          <a:prstGeom prst="rect">
            <a:avLst/>
          </a:prstGeom>
          <a:noFill/>
          <a:ln/>
        </p:spPr>
        <p:txBody>
          <a:bodyPr wrap="square" lIns="0" tIns="0" rIns="0" bIns="0" rtlCol="0" anchor="ctr">
            <a:normAutofit/>
          </a:bodyPr>
          <a:lstStyle/>
          <a:p>
            <a:pPr indent="0" marL="0">
              <a:buNone/>
            </a:pPr>
            <a:r>
              <a:rPr lang="en-US" sz="1450" b="1" dirty="0">
                <a:solidFill>
                  <a:srgbClr val="111827"/>
                </a:solidFill>
              </a:rPr>
              <a:t>Vad varierar?</a:t>
            </a:r>
            <a:endParaRPr lang="en-US" sz="1450" dirty="0"/>
          </a:p>
        </p:txBody>
      </p:sp>
      <p:sp>
        <p:nvSpPr>
          <p:cNvPr id="21" name="Text 19"/>
          <p:cNvSpPr/>
          <p:nvPr/>
        </p:nvSpPr>
        <p:spPr>
          <a:xfrm>
            <a:off x="6428232" y="3968496"/>
            <a:ext cx="4480560" cy="182880"/>
          </a:xfrm>
          <a:prstGeom prst="rect">
            <a:avLst/>
          </a:prstGeom>
          <a:noFill/>
          <a:ln/>
        </p:spPr>
        <p:txBody>
          <a:bodyPr wrap="square" lIns="0" tIns="0" rIns="0" bIns="0" rtlCol="0" anchor="ctr">
            <a:normAutofit/>
          </a:bodyPr>
          <a:lstStyle/>
          <a:p>
            <a:pPr indent="0" marL="0">
              <a:buNone/>
            </a:pPr>
            <a:r>
              <a:rPr lang="en-US" sz="1150" dirty="0">
                <a:solidFill>
                  <a:srgbClr val="0F766E"/>
                </a:solidFill>
              </a:rPr>
              <a:t>Polymorphism / Protected Variations</a:t>
            </a:r>
            <a:endParaRPr lang="en-US" sz="1150" dirty="0"/>
          </a:p>
        </p:txBody>
      </p:sp>
      <p:sp>
        <p:nvSpPr>
          <p:cNvPr id="22" name="Shape 20"/>
          <p:cNvSpPr/>
          <p:nvPr/>
        </p:nvSpPr>
        <p:spPr>
          <a:xfrm>
            <a:off x="685800" y="4663440"/>
            <a:ext cx="5166360" cy="841248"/>
          </a:xfrm>
          <a:prstGeom prst="roundRect">
            <a:avLst>
              <a:gd name="adj" fmla="val 4348"/>
            </a:avLst>
          </a:prstGeom>
          <a:solidFill>
            <a:srgbClr val="FFFFFF"/>
          </a:solidFill>
          <a:ln w="12700">
            <a:solidFill>
              <a:srgbClr val="EAECF0"/>
            </a:solidFill>
            <a:prstDash val="solid"/>
          </a:ln>
        </p:spPr>
      </p:sp>
      <p:sp>
        <p:nvSpPr>
          <p:cNvPr id="23" name="Text 21"/>
          <p:cNvSpPr/>
          <p:nvPr/>
        </p:nvSpPr>
        <p:spPr>
          <a:xfrm>
            <a:off x="850392" y="4782312"/>
            <a:ext cx="3383280" cy="219456"/>
          </a:xfrm>
          <a:prstGeom prst="rect">
            <a:avLst/>
          </a:prstGeom>
          <a:noFill/>
          <a:ln/>
        </p:spPr>
        <p:txBody>
          <a:bodyPr wrap="square" lIns="0" tIns="0" rIns="0" bIns="0" rtlCol="0" anchor="ctr">
            <a:normAutofit/>
          </a:bodyPr>
          <a:lstStyle/>
          <a:p>
            <a:pPr indent="0" marL="0">
              <a:buNone/>
            </a:pPr>
            <a:r>
              <a:rPr lang="en-US" sz="1450" b="1" dirty="0">
                <a:solidFill>
                  <a:srgbClr val="111827"/>
                </a:solidFill>
              </a:rPr>
              <a:t>Behövs en mellanhand?</a:t>
            </a:r>
            <a:endParaRPr lang="en-US" sz="1450" dirty="0"/>
          </a:p>
        </p:txBody>
      </p:sp>
      <p:sp>
        <p:nvSpPr>
          <p:cNvPr id="24" name="Text 22"/>
          <p:cNvSpPr/>
          <p:nvPr/>
        </p:nvSpPr>
        <p:spPr>
          <a:xfrm>
            <a:off x="850392" y="5111496"/>
            <a:ext cx="4480560" cy="182880"/>
          </a:xfrm>
          <a:prstGeom prst="rect">
            <a:avLst/>
          </a:prstGeom>
          <a:noFill/>
          <a:ln/>
        </p:spPr>
        <p:txBody>
          <a:bodyPr wrap="square" lIns="0" tIns="0" rIns="0" bIns="0" rtlCol="0" anchor="ctr">
            <a:normAutofit/>
          </a:bodyPr>
          <a:lstStyle/>
          <a:p>
            <a:pPr indent="0" marL="0">
              <a:buNone/>
            </a:pPr>
            <a:r>
              <a:rPr lang="en-US" sz="1150" dirty="0">
                <a:solidFill>
                  <a:srgbClr val="0F766E"/>
                </a:solidFill>
              </a:rPr>
              <a:t>Indirection</a:t>
            </a:r>
            <a:endParaRPr lang="en-US" sz="1150" dirty="0"/>
          </a:p>
        </p:txBody>
      </p:sp>
      <p:sp>
        <p:nvSpPr>
          <p:cNvPr id="25" name="Shape 23"/>
          <p:cNvSpPr/>
          <p:nvPr/>
        </p:nvSpPr>
        <p:spPr>
          <a:xfrm>
            <a:off x="6263640" y="4663440"/>
            <a:ext cx="5166360" cy="841248"/>
          </a:xfrm>
          <a:prstGeom prst="roundRect">
            <a:avLst>
              <a:gd name="adj" fmla="val 4348"/>
            </a:avLst>
          </a:prstGeom>
          <a:solidFill>
            <a:srgbClr val="FFFFFF"/>
          </a:solidFill>
          <a:ln w="12700">
            <a:solidFill>
              <a:srgbClr val="EAECF0"/>
            </a:solidFill>
            <a:prstDash val="solid"/>
          </a:ln>
        </p:spPr>
      </p:sp>
      <p:sp>
        <p:nvSpPr>
          <p:cNvPr id="26" name="Text 24"/>
          <p:cNvSpPr/>
          <p:nvPr/>
        </p:nvSpPr>
        <p:spPr>
          <a:xfrm>
            <a:off x="6428232" y="4782312"/>
            <a:ext cx="3383280" cy="219456"/>
          </a:xfrm>
          <a:prstGeom prst="rect">
            <a:avLst/>
          </a:prstGeom>
          <a:noFill/>
          <a:ln/>
        </p:spPr>
        <p:txBody>
          <a:bodyPr wrap="square" lIns="0" tIns="0" rIns="0" bIns="0" rtlCol="0" anchor="ctr">
            <a:normAutofit/>
          </a:bodyPr>
          <a:lstStyle/>
          <a:p>
            <a:pPr indent="0" marL="0">
              <a:buNone/>
            </a:pPr>
            <a:r>
              <a:rPr lang="en-US" sz="1450" b="1" dirty="0">
                <a:solidFill>
                  <a:srgbClr val="111827"/>
                </a:solidFill>
              </a:rPr>
              <a:t>Saknas ett naturligt domänobjekt?</a:t>
            </a:r>
            <a:endParaRPr lang="en-US" sz="1450" dirty="0"/>
          </a:p>
        </p:txBody>
      </p:sp>
      <p:sp>
        <p:nvSpPr>
          <p:cNvPr id="27" name="Text 25"/>
          <p:cNvSpPr/>
          <p:nvPr/>
        </p:nvSpPr>
        <p:spPr>
          <a:xfrm>
            <a:off x="6428232" y="5111496"/>
            <a:ext cx="4480560" cy="182880"/>
          </a:xfrm>
          <a:prstGeom prst="rect">
            <a:avLst/>
          </a:prstGeom>
          <a:noFill/>
          <a:ln/>
        </p:spPr>
        <p:txBody>
          <a:bodyPr wrap="square" lIns="0" tIns="0" rIns="0" bIns="0" rtlCol="0" anchor="ctr">
            <a:normAutofit/>
          </a:bodyPr>
          <a:lstStyle/>
          <a:p>
            <a:pPr indent="0" marL="0">
              <a:buNone/>
            </a:pPr>
            <a:r>
              <a:rPr lang="en-US" sz="1150" dirty="0">
                <a:solidFill>
                  <a:srgbClr val="0F766E"/>
                </a:solidFill>
              </a:rPr>
              <a:t>Pure Fabrication</a:t>
            </a:r>
            <a:endParaRPr lang="en-US" sz="115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Först: Separation of Concerns</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Inte ett GRASP-mönster — men en viktig utgångspunkt</a:t>
            </a:r>
            <a:endParaRPr lang="en-US" sz="1300" dirty="0"/>
          </a:p>
        </p:txBody>
      </p:sp>
      <p:sp>
        <p:nvSpPr>
          <p:cNvPr id="4" name="Text 2"/>
          <p:cNvSpPr/>
          <p:nvPr/>
        </p:nvSpPr>
        <p:spPr>
          <a:xfrm>
            <a:off x="731520" y="1280160"/>
            <a:ext cx="10698480" cy="914400"/>
          </a:xfrm>
          <a:prstGeom prst="rect">
            <a:avLst/>
          </a:prstGeom>
          <a:noFill/>
          <a:ln/>
        </p:spPr>
        <p:txBody>
          <a:bodyPr wrap="square" lIns="0" tIns="0" rIns="0" bIns="0" rtlCol="0" anchor="ctr">
            <a:normAutofit/>
          </a:bodyPr>
          <a:lstStyle/>
          <a:p>
            <a:pPr indent="0" marL="0">
              <a:buNone/>
            </a:pPr>
            <a:r>
              <a:rPr lang="en-US" sz="2500" b="1" dirty="0">
                <a:solidFill>
                  <a:srgbClr val="111827"/>
                </a:solidFill>
              </a:rPr>
              <a:t>Dela upp systemet så att olika typer av ansvar kan förändras, förstås och testas så oberoende som rimligt.</a:t>
            </a:r>
            <a:endParaRPr lang="en-US" sz="2500" dirty="0"/>
          </a:p>
        </p:txBody>
      </p:sp>
      <p:sp>
        <p:nvSpPr>
          <p:cNvPr id="5" name="Shape 3"/>
          <p:cNvSpPr/>
          <p:nvPr/>
        </p:nvSpPr>
        <p:spPr>
          <a:xfrm>
            <a:off x="685800" y="2743200"/>
            <a:ext cx="2468880" cy="1325880"/>
          </a:xfrm>
          <a:prstGeom prst="roundRect">
            <a:avLst>
              <a:gd name="adj" fmla="val 3448"/>
            </a:avLst>
          </a:prstGeom>
          <a:solidFill>
            <a:srgbClr val="FFFFFF"/>
          </a:solidFill>
          <a:ln w="12700">
            <a:solidFill>
              <a:srgbClr val="98A2B3"/>
            </a:solidFill>
            <a:prstDash val="solid"/>
          </a:ln>
        </p:spPr>
      </p:sp>
      <p:sp>
        <p:nvSpPr>
          <p:cNvPr id="6" name="Text 4"/>
          <p:cNvSpPr/>
          <p:nvPr/>
        </p:nvSpPr>
        <p:spPr>
          <a:xfrm>
            <a:off x="795528" y="2999232"/>
            <a:ext cx="2249424" cy="256032"/>
          </a:xfrm>
          <a:prstGeom prst="rect">
            <a:avLst/>
          </a:prstGeom>
          <a:noFill/>
          <a:ln/>
        </p:spPr>
        <p:txBody>
          <a:bodyPr wrap="square" lIns="0" tIns="0" rIns="0" bIns="0" rtlCol="0" anchor="ctr"/>
          <a:lstStyle/>
          <a:p>
            <a:pPr algn="ctr" indent="0" marL="0">
              <a:buNone/>
            </a:pPr>
            <a:r>
              <a:rPr lang="en-US" sz="1600" b="1" dirty="0">
                <a:solidFill>
                  <a:srgbClr val="111827"/>
                </a:solidFill>
              </a:rPr>
              <a:t>HTTP / UI</a:t>
            </a:r>
            <a:endParaRPr lang="en-US" sz="1600" dirty="0"/>
          </a:p>
        </p:txBody>
      </p:sp>
      <p:sp>
        <p:nvSpPr>
          <p:cNvPr id="7" name="Text 5"/>
          <p:cNvSpPr/>
          <p:nvPr/>
        </p:nvSpPr>
        <p:spPr>
          <a:xfrm>
            <a:off x="832104" y="3429000"/>
            <a:ext cx="2176272" cy="347472"/>
          </a:xfrm>
          <a:prstGeom prst="rect">
            <a:avLst/>
          </a:prstGeom>
          <a:noFill/>
          <a:ln/>
        </p:spPr>
        <p:txBody>
          <a:bodyPr wrap="square" lIns="0" tIns="0" rIns="0" bIns="0" rtlCol="0" anchor="ctr">
            <a:normAutofit/>
          </a:bodyPr>
          <a:lstStyle/>
          <a:p>
            <a:pPr algn="ctr" indent="0" marL="0">
              <a:buNone/>
            </a:pPr>
            <a:r>
              <a:rPr lang="en-US" sz="1150" dirty="0">
                <a:solidFill>
                  <a:srgbClr val="667085"/>
                </a:solidFill>
              </a:rPr>
              <a:t>request, response, statuskod</a:t>
            </a:r>
            <a:endParaRPr lang="en-US" sz="1150" dirty="0"/>
          </a:p>
        </p:txBody>
      </p:sp>
      <p:sp>
        <p:nvSpPr>
          <p:cNvPr id="8" name="Shape 6"/>
          <p:cNvSpPr/>
          <p:nvPr/>
        </p:nvSpPr>
        <p:spPr>
          <a:xfrm>
            <a:off x="3502152" y="2743200"/>
            <a:ext cx="2468880" cy="1325880"/>
          </a:xfrm>
          <a:prstGeom prst="roundRect">
            <a:avLst>
              <a:gd name="adj" fmla="val 3448"/>
            </a:avLst>
          </a:prstGeom>
          <a:solidFill>
            <a:srgbClr val="CCFBF1"/>
          </a:solidFill>
          <a:ln w="12700">
            <a:solidFill>
              <a:srgbClr val="0F766E"/>
            </a:solidFill>
            <a:prstDash val="solid"/>
          </a:ln>
        </p:spPr>
      </p:sp>
      <p:sp>
        <p:nvSpPr>
          <p:cNvPr id="9" name="Text 7"/>
          <p:cNvSpPr/>
          <p:nvPr/>
        </p:nvSpPr>
        <p:spPr>
          <a:xfrm>
            <a:off x="3611880" y="2999232"/>
            <a:ext cx="2249424" cy="256032"/>
          </a:xfrm>
          <a:prstGeom prst="rect">
            <a:avLst/>
          </a:prstGeom>
          <a:noFill/>
          <a:ln/>
        </p:spPr>
        <p:txBody>
          <a:bodyPr wrap="square" lIns="0" tIns="0" rIns="0" bIns="0" rtlCol="0" anchor="ctr"/>
          <a:lstStyle/>
          <a:p>
            <a:pPr algn="ctr" indent="0" marL="0">
              <a:buNone/>
            </a:pPr>
            <a:r>
              <a:rPr lang="en-US" sz="1600" b="1" dirty="0">
                <a:solidFill>
                  <a:srgbClr val="111827"/>
                </a:solidFill>
              </a:rPr>
              <a:t>Applikation</a:t>
            </a:r>
            <a:endParaRPr lang="en-US" sz="1600" dirty="0"/>
          </a:p>
        </p:txBody>
      </p:sp>
      <p:sp>
        <p:nvSpPr>
          <p:cNvPr id="10" name="Text 8"/>
          <p:cNvSpPr/>
          <p:nvPr/>
        </p:nvSpPr>
        <p:spPr>
          <a:xfrm>
            <a:off x="3648456" y="3429000"/>
            <a:ext cx="2176272" cy="347472"/>
          </a:xfrm>
          <a:prstGeom prst="rect">
            <a:avLst/>
          </a:prstGeom>
          <a:noFill/>
          <a:ln/>
        </p:spPr>
        <p:txBody>
          <a:bodyPr wrap="square" lIns="0" tIns="0" rIns="0" bIns="0" rtlCol="0" anchor="ctr">
            <a:normAutofit/>
          </a:bodyPr>
          <a:lstStyle/>
          <a:p>
            <a:pPr algn="ctr" indent="0" marL="0">
              <a:buNone/>
            </a:pPr>
            <a:r>
              <a:rPr lang="en-US" sz="1150" dirty="0">
                <a:solidFill>
                  <a:srgbClr val="667085"/>
                </a:solidFill>
              </a:rPr>
              <a:t>use-case-flöde, koordinering</a:t>
            </a:r>
            <a:endParaRPr lang="en-US" sz="1150" dirty="0"/>
          </a:p>
        </p:txBody>
      </p:sp>
      <p:sp>
        <p:nvSpPr>
          <p:cNvPr id="11" name="Shape 9"/>
          <p:cNvSpPr/>
          <p:nvPr/>
        </p:nvSpPr>
        <p:spPr>
          <a:xfrm>
            <a:off x="6318504" y="2743200"/>
            <a:ext cx="2468880" cy="1325880"/>
          </a:xfrm>
          <a:prstGeom prst="roundRect">
            <a:avLst>
              <a:gd name="adj" fmla="val 3448"/>
            </a:avLst>
          </a:prstGeom>
          <a:solidFill>
            <a:srgbClr val="FFFFFF"/>
          </a:solidFill>
          <a:ln w="12700">
            <a:solidFill>
              <a:srgbClr val="98A2B3"/>
            </a:solidFill>
            <a:prstDash val="solid"/>
          </a:ln>
        </p:spPr>
      </p:sp>
      <p:sp>
        <p:nvSpPr>
          <p:cNvPr id="12" name="Text 10"/>
          <p:cNvSpPr/>
          <p:nvPr/>
        </p:nvSpPr>
        <p:spPr>
          <a:xfrm>
            <a:off x="6428232" y="2999232"/>
            <a:ext cx="2249424" cy="256032"/>
          </a:xfrm>
          <a:prstGeom prst="rect">
            <a:avLst/>
          </a:prstGeom>
          <a:noFill/>
          <a:ln/>
        </p:spPr>
        <p:txBody>
          <a:bodyPr wrap="square" lIns="0" tIns="0" rIns="0" bIns="0" rtlCol="0" anchor="ctr"/>
          <a:lstStyle/>
          <a:p>
            <a:pPr algn="ctr" indent="0" marL="0">
              <a:buNone/>
            </a:pPr>
            <a:r>
              <a:rPr lang="en-US" sz="1600" b="1" dirty="0">
                <a:solidFill>
                  <a:srgbClr val="111827"/>
                </a:solidFill>
              </a:rPr>
              <a:t>Affärslogik</a:t>
            </a:r>
          </a:p>
        </p:txBody>
      </p:sp>
      <p:sp>
        <p:nvSpPr>
          <p:cNvPr id="13" name="Text 11"/>
          <p:cNvSpPr/>
          <p:nvPr/>
        </p:nvSpPr>
        <p:spPr>
          <a:xfrm>
            <a:off x="6464808" y="3429000"/>
            <a:ext cx="2176272" cy="347472"/>
          </a:xfrm>
          <a:prstGeom prst="rect">
            <a:avLst/>
          </a:prstGeom>
          <a:noFill/>
          <a:ln/>
        </p:spPr>
        <p:txBody>
          <a:bodyPr wrap="square" lIns="0" tIns="0" rIns="0" bIns="0" rtlCol="0" anchor="ctr">
            <a:normAutofit/>
          </a:bodyPr>
          <a:lstStyle/>
          <a:p>
            <a:pPr algn="ctr" indent="0" marL="0">
              <a:buNone/>
            </a:pPr>
            <a:r>
              <a:rPr lang="en-US" sz="1150" dirty="0">
                <a:solidFill>
                  <a:srgbClr val="667085"/>
                </a:solidFill>
              </a:rPr>
              <a:t>prisberäkning, lagerregler,</a:t>
            </a:r>
          </a:p>
          <a:p>
            <a:pPr algn="ctr" indent="0" marL="0">
              <a:buNone/>
            </a:pPr>
            <a:r>
              <a:rPr lang="en-US" sz="1150" dirty="0">
                <a:solidFill>
                  <a:srgbClr val="667085"/>
                </a:solidFill>
              </a:rPr>
              <a:t>orderregler</a:t>
            </a:r>
          </a:p>
        </p:txBody>
      </p:sp>
      <p:sp>
        <p:nvSpPr>
          <p:cNvPr id="14" name="Shape 12"/>
          <p:cNvSpPr/>
          <p:nvPr/>
        </p:nvSpPr>
        <p:spPr>
          <a:xfrm>
            <a:off x="9134856" y="2743200"/>
            <a:ext cx="2468880" cy="1325880"/>
          </a:xfrm>
          <a:prstGeom prst="roundRect">
            <a:avLst>
              <a:gd name="adj" fmla="val 3448"/>
            </a:avLst>
          </a:prstGeom>
          <a:solidFill>
            <a:srgbClr val="CCFBF1"/>
          </a:solidFill>
          <a:ln w="12700">
            <a:solidFill>
              <a:srgbClr val="0F766E"/>
            </a:solidFill>
            <a:prstDash val="solid"/>
          </a:ln>
        </p:spPr>
      </p:sp>
      <p:sp>
        <p:nvSpPr>
          <p:cNvPr id="15" name="Text 13"/>
          <p:cNvSpPr/>
          <p:nvPr/>
        </p:nvSpPr>
        <p:spPr>
          <a:xfrm>
            <a:off x="9244584" y="2999232"/>
            <a:ext cx="2249424" cy="256032"/>
          </a:xfrm>
          <a:prstGeom prst="rect">
            <a:avLst/>
          </a:prstGeom>
          <a:noFill/>
          <a:ln/>
        </p:spPr>
        <p:txBody>
          <a:bodyPr wrap="square" lIns="0" tIns="0" rIns="0" bIns="0" rtlCol="0" anchor="ctr"/>
          <a:lstStyle/>
          <a:p>
            <a:pPr algn="ctr" indent="0" marL="0">
              <a:buNone/>
            </a:pPr>
            <a:r>
              <a:rPr lang="en-US" sz="1600" b="1" dirty="0">
                <a:solidFill>
                  <a:srgbClr val="111827"/>
                </a:solidFill>
              </a:rPr>
              <a:t>Infrastruktur</a:t>
            </a:r>
            <a:endParaRPr lang="en-US" sz="1600" dirty="0"/>
          </a:p>
        </p:txBody>
      </p:sp>
      <p:sp>
        <p:nvSpPr>
          <p:cNvPr id="16" name="Text 14"/>
          <p:cNvSpPr/>
          <p:nvPr/>
        </p:nvSpPr>
        <p:spPr>
          <a:xfrm>
            <a:off x="9281160" y="3429000"/>
            <a:ext cx="2176272" cy="347472"/>
          </a:xfrm>
          <a:prstGeom prst="rect">
            <a:avLst/>
          </a:prstGeom>
          <a:noFill/>
          <a:ln/>
        </p:spPr>
        <p:txBody>
          <a:bodyPr wrap="square" lIns="0" tIns="0" rIns="0" bIns="0" rtlCol="0" anchor="ctr">
            <a:normAutofit/>
          </a:bodyPr>
          <a:lstStyle/>
          <a:p>
            <a:pPr algn="ctr" indent="0" marL="0">
              <a:buNone/>
            </a:pPr>
            <a:r>
              <a:rPr lang="en-US" sz="1150" dirty="0">
                <a:solidFill>
                  <a:srgbClr val="667085"/>
                </a:solidFill>
              </a:rPr>
              <a:t>databas, betal-API, e-post</a:t>
            </a:r>
            <a:endParaRPr lang="en-US" sz="1150" dirty="0"/>
          </a:p>
        </p:txBody>
      </p:sp>
      <p:sp>
        <p:nvSpPr>
          <p:cNvPr id="17" name="Shape 15"/>
          <p:cNvSpPr/>
          <p:nvPr/>
        </p:nvSpPr>
        <p:spPr>
          <a:xfrm>
            <a:off x="1417320" y="4709160"/>
            <a:ext cx="9281160" cy="960120"/>
          </a:xfrm>
          <a:prstGeom prst="roundRect">
            <a:avLst>
              <a:gd name="adj" fmla="val 5714"/>
            </a:avLst>
          </a:prstGeom>
          <a:solidFill>
            <a:srgbClr val="FEE4E2"/>
          </a:solidFill>
          <a:ln w="12700">
            <a:solidFill>
              <a:srgbClr val="FEE4E2"/>
            </a:solidFill>
            <a:prstDash val="solid"/>
          </a:ln>
        </p:spPr>
      </p:sp>
      <p:sp>
        <p:nvSpPr>
          <p:cNvPr id="18" name="Text 16"/>
          <p:cNvSpPr/>
          <p:nvPr/>
        </p:nvSpPr>
        <p:spPr>
          <a:xfrm>
            <a:off x="1554480" y="4818888"/>
            <a:ext cx="9006840" cy="228600"/>
          </a:xfrm>
          <a:prstGeom prst="rect">
            <a:avLst/>
          </a:prstGeom>
          <a:noFill/>
          <a:ln/>
        </p:spPr>
        <p:txBody>
          <a:bodyPr wrap="square" lIns="0" tIns="0" rIns="0" bIns="0" rtlCol="0" anchor="ctr">
            <a:normAutofit/>
          </a:bodyPr>
          <a:lstStyle/>
          <a:p>
            <a:pPr indent="0" marL="0">
              <a:buNone/>
            </a:pPr>
            <a:r>
              <a:rPr lang="en-US" sz="1300" b="1" dirty="0">
                <a:solidFill>
                  <a:srgbClr val="B42318"/>
                </a:solidFill>
              </a:rPr>
              <a:t>Kontrast</a:t>
            </a:r>
            <a:endParaRPr lang="en-US" sz="1300" dirty="0"/>
          </a:p>
        </p:txBody>
      </p:sp>
      <p:sp>
        <p:nvSpPr>
          <p:cNvPr id="19" name="Text 17"/>
          <p:cNvSpPr/>
          <p:nvPr/>
        </p:nvSpPr>
        <p:spPr>
          <a:xfrm>
            <a:off x="1554480" y="5102352"/>
            <a:ext cx="9006840" cy="484632"/>
          </a:xfrm>
          <a:prstGeom prst="rect">
            <a:avLst/>
          </a:prstGeom>
          <a:noFill/>
          <a:ln/>
        </p:spPr>
        <p:txBody>
          <a:bodyPr wrap="square" lIns="0" tIns="0" rIns="0" bIns="0" rtlCol="0" anchor="t">
            <a:normAutofit/>
          </a:bodyPr>
          <a:lstStyle/>
          <a:p>
            <a:pPr indent="0" marL="0">
              <a:buNone/>
            </a:pPr>
            <a:r>
              <a:rPr lang="en-US" sz="1400" dirty="0">
                <a:solidFill>
                  <a:srgbClr val="111827"/>
                </a:solidFill>
              </a:rPr>
              <a:t>En klass som läser req.body, kör SQL, räknar rabatt och bygger HTML har flera skäl att ändras samtidigt.</a:t>
            </a:r>
            <a:endParaRPr lang="en-US" sz="14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Separation of Concerns · exempel 1</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Samma use case, olika typer av ansvar</a:t>
            </a:r>
            <a:endParaRPr lang="en-US" sz="1300" dirty="0"/>
          </a:p>
        </p:txBody>
      </p:sp>
      <p:sp>
        <p:nvSpPr>
          <p:cNvPr id="5" name="Shape 2"/>
          <p:cNvSpPr/>
          <p:nvPr/>
        </p:nvSpPr>
        <p:spPr>
          <a:xfrm>
            <a:off x="594360" y="1115568"/>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52144"/>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06424"/>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POST /cart/items ska lägga en produkt i kundens varukorg.</a:t>
            </a:r>
            <a:endParaRPr lang="en-US" sz="1500" dirty="0"/>
          </a:p>
        </p:txBody>
      </p:sp>
      <p:sp>
        <p:nvSpPr>
          <p:cNvPr id="8" name="Shape 27"/>
          <p:cNvSpPr/>
          <p:nvPr/>
        </p:nvSpPr>
        <p:spPr>
          <a:xfrm>
            <a:off x="777240" y="4160520"/>
            <a:ext cx="10241280" cy="1051560"/>
          </a:xfrm>
          <a:prstGeom prst="roundRect">
            <a:avLst>
              <a:gd name="adj" fmla="val 5217"/>
            </a:avLst>
          </a:prstGeom>
          <a:solidFill>
            <a:srgbClr val="D1FADF"/>
          </a:solidFill>
          <a:ln w="12700">
            <a:solidFill>
              <a:srgbClr val="D1FADF"/>
            </a:solidFill>
            <a:prstDash val="solid"/>
          </a:ln>
        </p:spPr>
      </p:sp>
      <p:sp>
        <p:nvSpPr>
          <p:cNvPr id="9" name="Text 28"/>
          <p:cNvSpPr/>
          <p:nvPr/>
        </p:nvSpPr>
        <p:spPr>
          <a:xfrm>
            <a:off x="914400" y="4270248"/>
            <a:ext cx="9966960" cy="228600"/>
          </a:xfrm>
          <a:prstGeom prst="rect">
            <a:avLst/>
          </a:prstGeom>
          <a:noFill/>
          <a:ln/>
        </p:spPr>
        <p:txBody>
          <a:bodyPr wrap="square" lIns="0" tIns="0" rIns="0" bIns="0" rtlCol="0" anchor="ctr">
            <a:normAutofit/>
          </a:bodyPr>
          <a:lstStyle/>
          <a:p>
            <a:pPr indent="0" marL="0">
              <a:buNone/>
            </a:pPr>
            <a:r>
              <a:rPr lang="en-US" sz="1300" b="1" dirty="0">
                <a:solidFill>
                  <a:srgbClr val="067647"/>
                </a:solidFill>
              </a:rPr>
              <a:t>Poängen</a:t>
            </a:r>
            <a:endParaRPr lang="en-US" sz="1300" dirty="0"/>
          </a:p>
        </p:txBody>
      </p:sp>
      <p:sp>
        <p:nvSpPr>
          <p:cNvPr id="10" name="Text 29"/>
          <p:cNvSpPr/>
          <p:nvPr/>
        </p:nvSpPr>
        <p:spPr>
          <a:xfrm>
            <a:off x="914400" y="4553712"/>
            <a:ext cx="9966960" cy="576072"/>
          </a:xfrm>
          <a:prstGeom prst="rect">
            <a:avLst/>
          </a:prstGeom>
          <a:noFill/>
          <a:ln/>
        </p:spPr>
        <p:txBody>
          <a:bodyPr wrap="square" lIns="0" tIns="0" rIns="0" bIns="0" rtlCol="0" anchor="t">
            <a:normAutofit/>
          </a:bodyPr>
          <a:lstStyle/>
          <a:p>
            <a:pPr indent="0" marL="0">
              <a:buNone/>
            </a:pPr>
            <a:r>
              <a:rPr lang="en-US" sz="1400" dirty="0">
                <a:solidFill>
                  <a:srgbClr val="111827"/>
                </a:solidFill>
              </a:rPr>
              <a:t>HTTP-detaljer läcker inte in i Cart. Domänregeln kan testas utan Express eller databas.</a:t>
            </a:r>
            <a:endParaRPr lang="en-US" sz="1400" dirty="0"/>
          </a:p>
        </p:txBody>
      </p:sp>
      <p:sp>
        <p:nvSpPr>
          <p:cNvPr id="11"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11</a:t>
            </a:fld>
            <a:endParaRPr lang="en-US"/>
          </a:p>
        </p:txBody>
      </p:sp>
      <p:sp>
        <p:nvSpPr>
          <p:cNvPr id="12" name="UML Express route">
            <a:extLst>
              <a:ext uri="{FF2B5EF4-FFF2-40B4-BE49-F238E27FC236}">
                <a16:creationId xmlns:a16="http://schemas.microsoft.com/office/drawing/2014/main" id="{0751FE83-303D-4AAF-9478-78E406DA46F4}"/>
              </a:ext>
            </a:extLst>
          </p:cNvPr>
          <p:cNvSpPr>
            <a:spLocks noGrp="1"/>
          </p:cNvSpPr>
          <p:nvPr/>
        </p:nvSpPr>
        <p:spPr>
          <a:xfrm>
            <a:off x="809625" y="2000250"/>
            <a:ext cx="2000250" cy="638175"/>
          </a:xfrm>
          <a:prstGeom prst="rect">
            <a:avLst/>
          </a:prstGeom>
          <a:solidFill>
            <a:srgbClr val="FFFFFF"/>
          </a:solidFill>
          <a:ln w="13335">
            <a:solidFill>
              <a:srgbClr val="98A2B3"/>
            </a:solidFill>
          </a:ln>
        </p:spPr>
      </p:sp>
      <p:sp>
        <p:nvSpPr>
          <p:cNvPr id="13" name="Express route">
            <a:extLst>
              <a:ext uri="{FF2B5EF4-FFF2-40B4-BE49-F238E27FC236}">
                <a16:creationId xmlns:a16="http://schemas.microsoft.com/office/drawing/2014/main" id="{BC6B9EC3-16B5-4A2B-9DC8-1C0BBEE07E98}"/>
              </a:ext>
            </a:extLst>
          </p:cNvPr>
          <p:cNvSpPr>
            <a:spLocks noGrp="1"/>
          </p:cNvSpPr>
          <p:nvPr/>
        </p:nvSpPr>
        <p:spPr>
          <a:xfrm>
            <a:off x="857250" y="2028825"/>
            <a:ext cx="190500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Express route</a:t>
            </a:r>
          </a:p>
        </p:txBody>
      </p:sp>
      <p:sp>
        <p:nvSpPr>
          <p:cNvPr id="14" name="">
            <a:extLst>
              <a:ext uri="{FF2B5EF4-FFF2-40B4-BE49-F238E27FC236}">
                <a16:creationId xmlns:a16="http://schemas.microsoft.com/office/drawing/2014/main" id="{B87E648C-DB58-4507-9925-E31831834B21}"/>
              </a:ext>
            </a:extLst>
          </p:cNvPr>
          <p:cNvSpPr>
            <a:spLocks noGrp="1"/>
          </p:cNvSpPr>
          <p:nvPr/>
        </p:nvSpPr>
        <p:spPr>
          <a:xfrm flipV="0">
            <a:off x="809625" y="2324100"/>
            <a:ext cx="2000250" cy="0"/>
          </a:xfrm>
          <a:prstGeom prst="line">
            <a:avLst/>
          </a:prstGeom>
          <a:noFill/>
          <a:ln w="12859">
            <a:solidFill>
              <a:srgbClr val="98A2B3"/>
            </a:solidFill>
            <a:prstDash val="solid"/>
          </a:ln>
        </p:spPr>
      </p:sp>
      <p:sp>
        <p:nvSpPr>
          <p:cNvPr id="15" name="POST /cart/items">
            <a:extLst>
              <a:ext uri="{FF2B5EF4-FFF2-40B4-BE49-F238E27FC236}">
                <a16:creationId xmlns:a16="http://schemas.microsoft.com/office/drawing/2014/main" id="{D4489499-9368-4DB0-B9AB-194A68433495}"/>
              </a:ext>
            </a:extLst>
          </p:cNvPr>
          <p:cNvSpPr>
            <a:spLocks noGrp="1"/>
          </p:cNvSpPr>
          <p:nvPr/>
        </p:nvSpPr>
        <p:spPr>
          <a:xfrm>
            <a:off x="895350" y="2371725"/>
            <a:ext cx="182880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POST /cart/items</a:t>
            </a:r>
          </a:p>
        </p:txBody>
      </p:sp>
      <p:sp>
        <p:nvSpPr>
          <p:cNvPr id="16" name="UML CartController">
            <a:extLst>
              <a:ext uri="{FF2B5EF4-FFF2-40B4-BE49-F238E27FC236}">
                <a16:creationId xmlns:a16="http://schemas.microsoft.com/office/drawing/2014/main" id="{8B5DC020-6172-4A0B-BBC7-F3339E5B8A6B}"/>
              </a:ext>
            </a:extLst>
          </p:cNvPr>
          <p:cNvSpPr>
            <a:spLocks noGrp="1"/>
          </p:cNvSpPr>
          <p:nvPr/>
        </p:nvSpPr>
        <p:spPr>
          <a:xfrm>
            <a:off x="3571875" y="2000250"/>
            <a:ext cx="2190750" cy="638175"/>
          </a:xfrm>
          <a:prstGeom prst="rect">
            <a:avLst/>
          </a:prstGeom>
          <a:solidFill>
            <a:srgbClr val="FFFFFF"/>
          </a:solidFill>
          <a:ln w="13335">
            <a:solidFill>
              <a:srgbClr val="98A2B3"/>
            </a:solidFill>
          </a:ln>
        </p:spPr>
      </p:sp>
      <p:sp>
        <p:nvSpPr>
          <p:cNvPr id="17" name="CartController">
            <a:extLst>
              <a:ext uri="{FF2B5EF4-FFF2-40B4-BE49-F238E27FC236}">
                <a16:creationId xmlns:a16="http://schemas.microsoft.com/office/drawing/2014/main" id="{85C9B713-7FB3-4134-B896-83826F162BA2}"/>
              </a:ext>
            </a:extLst>
          </p:cNvPr>
          <p:cNvSpPr>
            <a:spLocks noGrp="1"/>
          </p:cNvSpPr>
          <p:nvPr/>
        </p:nvSpPr>
        <p:spPr>
          <a:xfrm>
            <a:off x="3619500" y="2028825"/>
            <a:ext cx="209550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CartController</a:t>
            </a:r>
          </a:p>
        </p:txBody>
      </p:sp>
      <p:sp>
        <p:nvSpPr>
          <p:cNvPr id="18" name="">
            <a:extLst>
              <a:ext uri="{FF2B5EF4-FFF2-40B4-BE49-F238E27FC236}">
                <a16:creationId xmlns:a16="http://schemas.microsoft.com/office/drawing/2014/main" id="{470446AA-6FB4-47AD-AEE9-F3578C05FF7B}"/>
              </a:ext>
            </a:extLst>
          </p:cNvPr>
          <p:cNvSpPr>
            <a:spLocks noGrp="1"/>
          </p:cNvSpPr>
          <p:nvPr/>
        </p:nvSpPr>
        <p:spPr>
          <a:xfrm flipV="0">
            <a:off x="3571875" y="2324100"/>
            <a:ext cx="2190750" cy="0"/>
          </a:xfrm>
          <a:prstGeom prst="line">
            <a:avLst/>
          </a:prstGeom>
          <a:noFill/>
          <a:ln w="12859">
            <a:solidFill>
              <a:srgbClr val="98A2B3"/>
            </a:solidFill>
            <a:prstDash val="solid"/>
          </a:ln>
        </p:spPr>
      </p:sp>
      <p:sp>
        <p:nvSpPr>
          <p:cNvPr id="19" name="addItem(cmd)">
            <a:extLst>
              <a:ext uri="{FF2B5EF4-FFF2-40B4-BE49-F238E27FC236}">
                <a16:creationId xmlns:a16="http://schemas.microsoft.com/office/drawing/2014/main" id="{881076B0-B873-43D0-B34E-0D3D1566AC2E}"/>
              </a:ext>
            </a:extLst>
          </p:cNvPr>
          <p:cNvSpPr>
            <a:spLocks noGrp="1"/>
          </p:cNvSpPr>
          <p:nvPr/>
        </p:nvSpPr>
        <p:spPr>
          <a:xfrm>
            <a:off x="3657600" y="2371725"/>
            <a:ext cx="201930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addItem(cmd)</a:t>
            </a:r>
          </a:p>
        </p:txBody>
      </p:sp>
      <p:sp>
        <p:nvSpPr>
          <p:cNvPr id="20" name="UML Cart">
            <a:extLst>
              <a:ext uri="{FF2B5EF4-FFF2-40B4-BE49-F238E27FC236}">
                <a16:creationId xmlns:a16="http://schemas.microsoft.com/office/drawing/2014/main" id="{1E20FAB3-E554-410E-A9F4-2C5572EA3AF5}"/>
              </a:ext>
            </a:extLst>
          </p:cNvPr>
          <p:cNvSpPr>
            <a:spLocks noGrp="1"/>
          </p:cNvSpPr>
          <p:nvPr/>
        </p:nvSpPr>
        <p:spPr>
          <a:xfrm>
            <a:off x="6715125" y="2000250"/>
            <a:ext cx="2143125" cy="638175"/>
          </a:xfrm>
          <a:prstGeom prst="rect">
            <a:avLst/>
          </a:prstGeom>
          <a:solidFill>
            <a:srgbClr val="FFFFFF"/>
          </a:solidFill>
          <a:ln w="13335">
            <a:solidFill>
              <a:srgbClr val="98A2B3"/>
            </a:solidFill>
          </a:ln>
        </p:spPr>
      </p:sp>
      <p:sp>
        <p:nvSpPr>
          <p:cNvPr id="21" name="Cart">
            <a:extLst>
              <a:ext uri="{FF2B5EF4-FFF2-40B4-BE49-F238E27FC236}">
                <a16:creationId xmlns:a16="http://schemas.microsoft.com/office/drawing/2014/main" id="{3ACA1D6E-20EE-4AC9-87CC-3A19ADA692E3}"/>
              </a:ext>
            </a:extLst>
          </p:cNvPr>
          <p:cNvSpPr>
            <a:spLocks noGrp="1"/>
          </p:cNvSpPr>
          <p:nvPr/>
        </p:nvSpPr>
        <p:spPr>
          <a:xfrm>
            <a:off x="6762750" y="2028825"/>
            <a:ext cx="2047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a:t>
            </a:r>
          </a:p>
        </p:txBody>
      </p:sp>
      <p:sp>
        <p:nvSpPr>
          <p:cNvPr id="22" name="">
            <a:extLst>
              <a:ext uri="{FF2B5EF4-FFF2-40B4-BE49-F238E27FC236}">
                <a16:creationId xmlns:a16="http://schemas.microsoft.com/office/drawing/2014/main" id="{DC62E2C1-9EEF-4B5D-B82C-C02C1CD09849}"/>
              </a:ext>
            </a:extLst>
          </p:cNvPr>
          <p:cNvSpPr>
            <a:spLocks noGrp="1"/>
          </p:cNvSpPr>
          <p:nvPr/>
        </p:nvSpPr>
        <p:spPr>
          <a:xfrm flipV="0">
            <a:off x="6715125" y="2324100"/>
            <a:ext cx="2143125" cy="0"/>
          </a:xfrm>
          <a:prstGeom prst="line">
            <a:avLst/>
          </a:prstGeom>
          <a:noFill/>
          <a:ln w="12859">
            <a:solidFill>
              <a:srgbClr val="98A2B3"/>
            </a:solidFill>
            <a:prstDash val="solid"/>
          </a:ln>
        </p:spPr>
      </p:sp>
      <p:sp>
        <p:nvSpPr>
          <p:cNvPr id="23" name="addItem(product, qty)">
            <a:extLst>
              <a:ext uri="{FF2B5EF4-FFF2-40B4-BE49-F238E27FC236}">
                <a16:creationId xmlns:a16="http://schemas.microsoft.com/office/drawing/2014/main" id="{D8380B50-1202-4003-9548-A853D1C3C0BA}"/>
              </a:ext>
            </a:extLst>
          </p:cNvPr>
          <p:cNvSpPr>
            <a:spLocks noGrp="1"/>
          </p:cNvSpPr>
          <p:nvPr/>
        </p:nvSpPr>
        <p:spPr>
          <a:xfrm>
            <a:off x="6800850" y="2371725"/>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addItem(product, qty)</a:t>
            </a:r>
          </a:p>
        </p:txBody>
      </p:sp>
      <p:sp>
        <p:nvSpPr>
          <p:cNvPr id="24" name="UML CartRepository">
            <a:extLst>
              <a:ext uri="{FF2B5EF4-FFF2-40B4-BE49-F238E27FC236}">
                <a16:creationId xmlns:a16="http://schemas.microsoft.com/office/drawing/2014/main" id="{D9DD4729-7959-4DDC-97FC-FB6F843F5721}"/>
              </a:ext>
            </a:extLst>
          </p:cNvPr>
          <p:cNvSpPr>
            <a:spLocks noGrp="1"/>
          </p:cNvSpPr>
          <p:nvPr/>
        </p:nvSpPr>
        <p:spPr>
          <a:xfrm>
            <a:off x="3571875" y="3286125"/>
            <a:ext cx="2190750" cy="809625"/>
          </a:xfrm>
          <a:prstGeom prst="rect">
            <a:avLst/>
          </a:prstGeom>
          <a:solidFill>
            <a:srgbClr val="CCFBF1"/>
          </a:solidFill>
          <a:ln w="13335">
            <a:solidFill>
              <a:srgbClr val="0F766E"/>
            </a:solidFill>
          </a:ln>
        </p:spPr>
      </p:sp>
      <p:sp>
        <p:nvSpPr>
          <p:cNvPr id="25" name="«interface»&#10;CartRepository">
            <a:extLst>
              <a:ext uri="{FF2B5EF4-FFF2-40B4-BE49-F238E27FC236}">
                <a16:creationId xmlns:a16="http://schemas.microsoft.com/office/drawing/2014/main" id="{88B4807E-61CC-4ED1-8D76-99D90CB3279C}"/>
              </a:ext>
            </a:extLst>
          </p:cNvPr>
          <p:cNvSpPr>
            <a:spLocks noGrp="1"/>
          </p:cNvSpPr>
          <p:nvPr/>
        </p:nvSpPr>
        <p:spPr>
          <a:xfrm>
            <a:off x="3619500" y="3314700"/>
            <a:ext cx="2095500" cy="43815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«interface»</a:t>
            </a:r>
          </a:p>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CartRepository</a:t>
            </a:r>
          </a:p>
        </p:txBody>
      </p:sp>
      <p:sp>
        <p:nvSpPr>
          <p:cNvPr id="26" name="">
            <a:extLst>
              <a:ext uri="{FF2B5EF4-FFF2-40B4-BE49-F238E27FC236}">
                <a16:creationId xmlns:a16="http://schemas.microsoft.com/office/drawing/2014/main" id="{1CDD5DD3-FDDD-4686-BB61-A5616E6BB62C}"/>
              </a:ext>
            </a:extLst>
          </p:cNvPr>
          <p:cNvSpPr>
            <a:spLocks noGrp="1"/>
          </p:cNvSpPr>
          <p:nvPr/>
        </p:nvSpPr>
        <p:spPr>
          <a:xfrm flipV="0">
            <a:off x="3571875" y="3781425"/>
            <a:ext cx="2190750" cy="0"/>
          </a:xfrm>
          <a:prstGeom prst="line">
            <a:avLst/>
          </a:prstGeom>
          <a:noFill/>
          <a:ln w="12859">
            <a:solidFill>
              <a:srgbClr val="0F766E"/>
            </a:solidFill>
            <a:prstDash val="solid"/>
          </a:ln>
        </p:spPr>
      </p:sp>
      <p:sp>
        <p:nvSpPr>
          <p:cNvPr id="27" name="save(cart)">
            <a:extLst>
              <a:ext uri="{FF2B5EF4-FFF2-40B4-BE49-F238E27FC236}">
                <a16:creationId xmlns:a16="http://schemas.microsoft.com/office/drawing/2014/main" id="{053A6FF0-A86D-4A88-B3DF-7B90B14066BB}"/>
              </a:ext>
            </a:extLst>
          </p:cNvPr>
          <p:cNvSpPr>
            <a:spLocks noGrp="1"/>
          </p:cNvSpPr>
          <p:nvPr/>
        </p:nvSpPr>
        <p:spPr>
          <a:xfrm>
            <a:off x="3657600" y="3829050"/>
            <a:ext cx="201930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save(cart)</a:t>
            </a:r>
          </a:p>
        </p:txBody>
      </p:sp>
      <p:cxnSp>
        <p:nvCxnSpPr>
          <p:cNvPr id="28" name=""/>
          <p:cNvCxnSpPr>
            <a:stCxn id="12" idx="3"/>
            <a:endCxn id="16" idx="1"/>
          </p:cNvCxnSpPr>
          <p:nvPr/>
        </p:nvCxnSpPr>
        <p:spPr>
          <a:xfrm>
            <a:off x="2809875" y="2319338"/>
            <a:ext cx="762000" cy="0"/>
          </a:xfrm>
          <a:prstGeom prst="straightConnector1">
            <a:avLst/>
          </a:prstGeom>
          <a:ln w="15240">
            <a:solidFill>
              <a:srgbClr val="667085"/>
            </a:solidFill>
            <a:prstDash val="solid"/>
            <a:tailEnd type="arrow" w="med" len="med"/>
          </a:ln>
        </p:spPr>
      </p:cxnSp>
      <p:cxnSp>
        <p:nvCxnSpPr>
          <p:cNvPr id="29" name=""/>
          <p:cNvCxnSpPr>
            <a:stCxn id="16" idx="3"/>
            <a:endCxn id="20" idx="1"/>
          </p:cNvCxnSpPr>
          <p:nvPr/>
        </p:nvCxnSpPr>
        <p:spPr>
          <a:xfrm>
            <a:off x="5762625" y="2319338"/>
            <a:ext cx="952500" cy="0"/>
          </a:xfrm>
          <a:prstGeom prst="straightConnector1">
            <a:avLst/>
          </a:prstGeom>
          <a:ln w="15240">
            <a:solidFill>
              <a:srgbClr val="667085"/>
            </a:solidFill>
            <a:prstDash val="solid"/>
            <a:tailEnd type="arrow" w="med" len="med"/>
          </a:ln>
        </p:spPr>
      </p:cxnSp>
      <p:cxnSp>
        <p:nvCxnSpPr>
          <p:cNvPr id="30" name=""/>
          <p:cNvCxnSpPr>
            <a:stCxn id="16" idx="2"/>
            <a:endCxn id="24" idx="0"/>
          </p:cNvCxnSpPr>
          <p:nvPr/>
        </p:nvCxnSpPr>
        <p:spPr>
          <a:xfrm>
            <a:off x="4667250" y="2638425"/>
            <a:ext cx="0" cy="647700"/>
          </a:xfrm>
          <a:prstGeom prst="straightConnector1">
            <a:avLst/>
          </a:prstGeom>
          <a:ln w="15240">
            <a:solidFill>
              <a:srgbClr val="667085"/>
            </a:solidFill>
            <a:prstDash val="solid"/>
            <a:tailEnd type="arrow" w="med" len="med"/>
          </a:ln>
        </p:spPr>
      </p:cxnSp>
      <p:sp>
        <p:nvSpPr>
          <p:cNvPr id="31" name="HTTP → command">
            <a:extLst>
              <a:ext uri="{FF2B5EF4-FFF2-40B4-BE49-F238E27FC236}">
                <a16:creationId xmlns:a16="http://schemas.microsoft.com/office/drawing/2014/main" id="{E2A56991-B590-4902-A3D1-92EB8D54745B}"/>
              </a:ext>
            </a:extLst>
          </p:cNvPr>
          <p:cNvSpPr>
            <a:spLocks noGrp="1"/>
          </p:cNvSpPr>
          <p:nvPr/>
        </p:nvSpPr>
        <p:spPr>
          <a:xfrm>
            <a:off x="2647950" y="1714500"/>
            <a:ext cx="1333500"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HTTP → command</a:t>
            </a:r>
          </a:p>
        </p:txBody>
      </p:sp>
      <p:sp>
        <p:nvSpPr>
          <p:cNvPr id="32" name="delegerar">
            <a:extLst>
              <a:ext uri="{FF2B5EF4-FFF2-40B4-BE49-F238E27FC236}">
                <a16:creationId xmlns:a16="http://schemas.microsoft.com/office/drawing/2014/main" id="{58104E4E-85BA-4D2C-93B9-A025A5D47846}"/>
              </a:ext>
            </a:extLst>
          </p:cNvPr>
          <p:cNvSpPr>
            <a:spLocks noGrp="1"/>
          </p:cNvSpPr>
          <p:nvPr/>
        </p:nvSpPr>
        <p:spPr>
          <a:xfrm>
            <a:off x="5743575" y="2047875"/>
            <a:ext cx="990600"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delegerar</a:t>
            </a:r>
          </a:p>
        </p:txBody>
      </p:sp>
      <p:sp>
        <p:nvSpPr>
          <p:cNvPr id="33" name="sparar">
            <a:extLst>
              <a:ext uri="{FF2B5EF4-FFF2-40B4-BE49-F238E27FC236}">
                <a16:creationId xmlns:a16="http://schemas.microsoft.com/office/drawing/2014/main" id="{202258C8-4F96-42DB-8EFD-17C285A67992}"/>
              </a:ext>
            </a:extLst>
          </p:cNvPr>
          <p:cNvSpPr>
            <a:spLocks noGrp="1"/>
          </p:cNvSpPr>
          <p:nvPr/>
        </p:nvSpPr>
        <p:spPr>
          <a:xfrm>
            <a:off x="4724400" y="2933700"/>
            <a:ext cx="904875"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sparar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Separation of Concerns · exempel 2</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Rabattregeln och samordningen av köpet har olika ansvar</a:t>
            </a:r>
          </a:p>
        </p:txBody>
      </p:sp>
      <p:sp>
        <p:nvSpPr>
          <p:cNvPr id="4" name="Shape 2"/>
          <p:cNvSpPr/>
          <p:nvPr/>
        </p:nvSpPr>
        <p:spPr>
          <a:xfrm>
            <a:off x="640080" y="1325880"/>
            <a:ext cx="5349240" cy="4297680"/>
          </a:xfrm>
          <a:prstGeom prst="roundRect">
            <a:avLst>
              <a:gd name="adj" fmla="val 1064"/>
            </a:avLst>
          </a:prstGeom>
          <a:solidFill>
            <a:srgbClr val="101828"/>
          </a:solidFill>
          <a:ln w="12700">
            <a:solidFill>
              <a:srgbClr val="1D2939"/>
            </a:solidFill>
            <a:prstDash val="solid"/>
          </a:ln>
        </p:spPr>
      </p:sp>
      <p:sp>
        <p:nvSpPr>
          <p:cNvPr id="5" name="Text 3"/>
          <p:cNvSpPr/>
          <p:nvPr/>
        </p:nvSpPr>
        <p:spPr>
          <a:xfrm>
            <a:off x="804672" y="1417320"/>
            <a:ext cx="502005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6" name="Text 4"/>
          <p:cNvSpPr/>
          <p:nvPr/>
        </p:nvSpPr>
        <p:spPr>
          <a:xfrm>
            <a:off x="804672" y="1655064"/>
            <a:ext cx="5020056" cy="385876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CheckoutService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checkout</a:t>
            </a:r>
            <a:r>
              <a:rPr lang="en-US" sz="1340" dirty="0">
                <a:solidFill>
                  <a:srgbClr val="F2F4F7"/>
                </a:solidFill>
                <a:latin typeface="Aptos Mono" pitchFamily="34" charset="0"/>
                <a:ea typeface="Aptos Mono" pitchFamily="34" charset="-122"/>
                <a:cs typeface="Aptos Mono" pitchFamily="34" charset="-120"/>
              </a:rPr>
              <a:t xml:space="preserve">(cart: </a:t>
            </a:r>
            <a:r>
              <a:rPr lang="en-US" sz="1340" dirty="0">
                <a:solidFill>
                  <a:srgbClr val="67E8F9"/>
                </a:solidFill>
                <a:latin typeface="Aptos Mono" pitchFamily="34" charset="0"/>
                <a:ea typeface="Aptos Mono" pitchFamily="34" charset="-122"/>
                <a:cs typeface="Aptos Mono" pitchFamily="34" charset="-120"/>
              </a:rPr>
              <a:t xml:space="preserve">Cart</a:t>
            </a:r>
            <a:r>
              <a:rPr lang="en-US" sz="1340" dirty="0">
                <a:solidFill>
                  <a:srgbClr val="F2F4F7"/>
                </a:solidFill>
                <a:latin typeface="Aptos Mono" pitchFamily="34" charset="0"/>
                <a:ea typeface="Aptos Mono" pitchFamily="34" charset="-122"/>
                <a:cs typeface="Aptos Mono" pitchFamily="34" charset="-120"/>
              </a:rPr>
              <a:t xml:space="preserve">, policy: </a:t>
            </a:r>
            <a:r>
              <a:rPr lang="en-US" sz="1340" dirty="0">
                <a:solidFill>
                  <a:srgbClr val="67E8F9"/>
                </a:solidFill>
                <a:latin typeface="Aptos Mono" pitchFamily="34" charset="0"/>
                <a:ea typeface="Aptos Mono" pitchFamily="34" charset="-122"/>
                <a:cs typeface="Aptos Mono" pitchFamily="34" charset="-120"/>
              </a:rPr>
              <a:t xml:space="preserve">DiscountPolicy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price = policy.</a:t>
            </a:r>
            <a:r>
              <a:rPr lang="en-US" sz="1340" dirty="0">
                <a:solidFill>
                  <a:srgbClr val="FDE68A"/>
                </a:solidFill>
                <a:latin typeface="Aptos Mono" pitchFamily="34" charset="0"/>
                <a:ea typeface="Aptos Mono" pitchFamily="34" charset="-122"/>
                <a:cs typeface="Aptos Mono" pitchFamily="34" charset="-120"/>
              </a:rPr>
              <a:t xml:space="preserve">priceFor</a:t>
            </a:r>
            <a:r>
              <a:rPr lang="en-US" sz="1340" dirty="0">
                <a:solidFill>
                  <a:srgbClr val="F2F4F7"/>
                </a:solidFill>
                <a:latin typeface="Aptos Mono" pitchFamily="34" charset="0"/>
                <a:ea typeface="Aptos Mono" pitchFamily="34" charset="-122"/>
                <a:cs typeface="Aptos Mono" pitchFamily="34" charset="-120"/>
              </a:rPr>
              <a:t xml:space="preserve">(cart);</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94A3B8"/>
                </a:solidFill>
                <a:latin typeface="Aptos Mono" pitchFamily="34" charset="0"/>
                <a:ea typeface="Aptos Mono" pitchFamily="34" charset="-122"/>
                <a:cs typeface="Aptos Mono" pitchFamily="34" charset="-120"/>
              </a:rPr>
              <a:t xml:space="preserve">// reserve stock, pay, create order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endParaRPr lang="en-US" sz="1340" dirty="0"/>
          </a:p>
          <a:p>
            <a:pPr indent="0" marL="0">
              <a:buNone/>
            </a:pPr>
            <a:r>
              <a:rPr lang="en-US" sz="1340" dirty="0">
                <a:solidFill>
                  <a:srgbClr val="C4B5FD"/>
                </a:solidFill>
                <a:latin typeface="Aptos Mono" pitchFamily="34" charset="0"/>
                <a:ea typeface="Aptos Mono" pitchFamily="34" charset="-122"/>
                <a:cs typeface="Aptos Mono" pitchFamily="34" charset="-120"/>
              </a:rPr>
              <a:t xml:space="preserve">interface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DiscountPolicy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priceFor</a:t>
            </a:r>
            <a:r>
              <a:rPr lang="en-US" sz="1340" dirty="0">
                <a:solidFill>
                  <a:srgbClr val="F2F4F7"/>
                </a:solidFill>
                <a:latin typeface="Aptos Mono" pitchFamily="34" charset="0"/>
                <a:ea typeface="Aptos Mono" pitchFamily="34" charset="-122"/>
                <a:cs typeface="Aptos Mono" pitchFamily="34" charset="-120"/>
              </a:rPr>
              <a:t xml:space="preserve">(cart: </a:t>
            </a:r>
            <a:r>
              <a:rPr lang="en-US" sz="1340" dirty="0">
                <a:solidFill>
                  <a:srgbClr val="67E8F9"/>
                </a:solidFill>
                <a:latin typeface="Aptos Mono" pitchFamily="34" charset="0"/>
                <a:ea typeface="Aptos Mono" pitchFamily="34" charset="-122"/>
                <a:cs typeface="Aptos Mono" pitchFamily="34" charset="-120"/>
              </a:rPr>
              <a:t xml:space="preserve">Cart</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Money</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7" name="Shape 5"/>
          <p:cNvSpPr/>
          <p:nvPr/>
        </p:nvSpPr>
        <p:spPr>
          <a:xfrm>
            <a:off x="6309360" y="1508760"/>
            <a:ext cx="5074920" cy="2124075"/>
          </a:xfrm>
          <a:prstGeom prst="roundRect">
            <a:avLst>
              <a:gd name="adj" fmla="val 3871"/>
            </a:avLst>
          </a:prstGeom>
          <a:solidFill>
            <a:srgbClr val="D1E9FF"/>
          </a:solidFill>
          <a:ln w="12700">
            <a:solidFill>
              <a:srgbClr val="D1E9FF"/>
            </a:solidFill>
            <a:prstDash val="solid"/>
          </a:ln>
        </p:spPr>
      </p:sp>
      <p:sp>
        <p:nvSpPr>
          <p:cNvPr id="8" name="Text 6"/>
          <p:cNvSpPr/>
          <p:nvPr/>
        </p:nvSpPr>
        <p:spPr>
          <a:xfrm>
            <a:off x="6446520" y="1618488"/>
            <a:ext cx="480060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Samordning av köpet</a:t>
            </a:r>
          </a:p>
        </p:txBody>
      </p:sp>
      <p:sp>
        <p:nvSpPr>
          <p:cNvPr id="9" name="Text 7"/>
          <p:cNvSpPr/>
          <p:nvPr/>
        </p:nvSpPr>
        <p:spPr>
          <a:xfrm>
            <a:off x="6446520" y="1901952"/>
            <a:ext cx="4800600" cy="1590675"/>
          </a:xfrm>
          <a:prstGeom prst="rect">
            <a:avLst/>
          </a:prstGeom>
          <a:noFill/>
          <a:ln/>
        </p:spPr>
        <p:txBody>
          <a:bodyPr wrap="square" lIns="0" tIns="0" rIns="0" bIns="0" rtlCol="0" anchor="t">
            <a:normAutofit/>
          </a:bodyPr>
          <a:lstStyle/>
          <a:p>
            <a:pPr indent="0" marL="0">
              <a:buNone/>
            </a:pPr>
            <a:r>
              <a:rPr lang="en-US" sz="1400" dirty="0">
                <a:solidFill>
                  <a:srgbClr val="111827"/>
                </a:solidFill>
              </a:rPr>
              <a:t>CheckoutService håller ihop stegen:</a:t>
            </a:r>
          </a:p>
          <a:p>
            <a:pPr indent="0" marL="0">
              <a:buNone/>
            </a:pPr>
            <a:r>
              <a:rPr lang="en-US" sz="1400" dirty="0">
                <a:solidFill>
                  <a:srgbClr val="111827"/>
                </a:solidFill>
              </a:rPr>
              <a:t>1. Beräkna pris med rabattpolicyn.</a:t>
            </a:r>
          </a:p>
          <a:p>
            <a:pPr indent="0" marL="0">
              <a:buNone/>
            </a:pPr>
            <a:r>
              <a:rPr lang="en-US" sz="1400" dirty="0">
                <a:solidFill>
                  <a:srgbClr val="111827"/>
                </a:solidFill>
              </a:rPr>
              <a:t>2. Reservera varor i lagret.</a:t>
            </a:r>
          </a:p>
          <a:p>
            <a:pPr indent="0" marL="0">
              <a:buNone/>
            </a:pPr>
            <a:r>
              <a:rPr lang="en-US" sz="1400" dirty="0">
                <a:solidFill>
                  <a:srgbClr val="111827"/>
                </a:solidFill>
              </a:rPr>
              <a:t>3. Genomför betalningen.</a:t>
            </a:r>
          </a:p>
          <a:p>
            <a:pPr indent="0" marL="0">
              <a:buNone/>
            </a:pPr>
            <a:r>
              <a:rPr lang="en-US" sz="1400" dirty="0">
                <a:solidFill>
                  <a:srgbClr val="111827"/>
                </a:solidFill>
              </a:rPr>
              <a:t>4. Skapa ordern.</a:t>
            </a:r>
          </a:p>
        </p:txBody>
      </p:sp>
      <p:sp>
        <p:nvSpPr>
          <p:cNvPr id="10" name="Shape 8"/>
          <p:cNvSpPr/>
          <p:nvPr/>
        </p:nvSpPr>
        <p:spPr>
          <a:xfrm>
            <a:off x="6309360" y="3924300"/>
            <a:ext cx="5074920" cy="1781175"/>
          </a:xfrm>
          <a:prstGeom prst="roundRect">
            <a:avLst>
              <a:gd name="adj" fmla="val 3871"/>
            </a:avLst>
          </a:prstGeom>
          <a:solidFill>
            <a:srgbClr val="FFEDD5"/>
          </a:solidFill>
          <a:ln w="12700">
            <a:solidFill>
              <a:srgbClr val="FFEDD5"/>
            </a:solidFill>
            <a:prstDash val="solid"/>
          </a:ln>
        </p:spPr>
      </p:sp>
      <p:sp>
        <p:nvSpPr>
          <p:cNvPr id="11" name="Text 9"/>
          <p:cNvSpPr/>
          <p:nvPr/>
        </p:nvSpPr>
        <p:spPr>
          <a:xfrm>
            <a:off x="6446520" y="4038600"/>
            <a:ext cx="4800600" cy="228600"/>
          </a:xfrm>
          <a:prstGeom prst="rect">
            <a:avLst/>
          </a:prstGeom>
          <a:noFill/>
          <a:ln/>
        </p:spPr>
        <p:txBody>
          <a:bodyPr wrap="square" lIns="0" tIns="0" rIns="0" bIns="0" rtlCol="0" anchor="ctr">
            <a:normAutofit/>
          </a:bodyPr>
          <a:lstStyle/>
          <a:p>
            <a:pPr indent="0" marL="0">
              <a:buNone/>
            </a:pPr>
            <a:r>
              <a:rPr lang="en-US" sz="1300" b="1" dirty="0">
                <a:solidFill>
                  <a:srgbClr val="C2410C"/>
                </a:solidFill>
              </a:rPr>
              <a:t>Varför dela upp ansvaret?</a:t>
            </a:r>
          </a:p>
        </p:txBody>
      </p:sp>
      <p:sp>
        <p:nvSpPr>
          <p:cNvPr id="12" name="Text 10"/>
          <p:cNvSpPr/>
          <p:nvPr/>
        </p:nvSpPr>
        <p:spPr>
          <a:xfrm>
            <a:off x="6446520" y="4343400"/>
            <a:ext cx="4800600" cy="1209675"/>
          </a:xfrm>
          <a:prstGeom prst="rect">
            <a:avLst/>
          </a:prstGeom>
          <a:noFill/>
          <a:ln/>
        </p:spPr>
        <p:txBody>
          <a:bodyPr wrap="square" lIns="0" tIns="0" rIns="0" bIns="0" rtlCol="0" anchor="t">
            <a:normAutofit/>
          </a:bodyPr>
          <a:lstStyle/>
          <a:p>
            <a:pPr indent="0" marL="0">
              <a:buNone/>
            </a:pPr>
            <a:r>
              <a:rPr lang="en-US" sz="1400" dirty="0">
                <a:solidFill>
                  <a:srgbClr val="111827"/>
                </a:solidFill>
              </a:rPr>
              <a:t>DiscountPolicy ansvarar för rabattberäkningen.</a:t>
            </a:r>
          </a:p>
          <a:p>
            <a:pPr indent="0" marL="0">
              <a:buNone/>
            </a:pPr>
            <a:r>
              <a:rPr lang="en-US" sz="1400" dirty="0">
                <a:solidFill>
                  <a:srgbClr val="111827"/>
                </a:solidFill>
              </a:rPr>
              <a:t>CheckoutService anropar objekten i rätt ordning och samordnar köpet.</a:t>
            </a:r>
          </a:p>
          <a:p>
            <a:pPr indent="0" marL="0">
              <a:buNone/>
            </a:pPr>
            <a:r>
              <a:rPr lang="en-US" sz="1400" dirty="0">
                <a:solidFill>
                  <a:srgbClr val="111827"/>
                </a:solidFill>
              </a:rPr>
              <a:t>Rabattregler och köpflöde kan ändras var för sig.</a:t>
            </a:r>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GRASP: nio mönster</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Ett språk för att resonera om ansvar</a:t>
            </a:r>
            <a:endParaRPr lang="en-US" sz="1300" dirty="0"/>
          </a:p>
        </p:txBody>
      </p:sp>
      <p:sp>
        <p:nvSpPr>
          <p:cNvPr id="4" name="Shape 2"/>
          <p:cNvSpPr/>
          <p:nvPr/>
        </p:nvSpPr>
        <p:spPr>
          <a:xfrm>
            <a:off x="685800" y="1325880"/>
            <a:ext cx="5166360" cy="1828800"/>
          </a:xfrm>
          <a:prstGeom prst="roundRect">
            <a:avLst>
              <a:gd name="adj" fmla="val 2500"/>
            </a:avLst>
          </a:prstGeom>
          <a:solidFill>
            <a:srgbClr val="FFFFFF"/>
          </a:solidFill>
          <a:ln w="12700">
            <a:solidFill>
              <a:srgbClr val="98A2B3"/>
            </a:solidFill>
            <a:prstDash val="solid"/>
          </a:ln>
        </p:spPr>
      </p:sp>
      <p:sp>
        <p:nvSpPr>
          <p:cNvPr id="5" name="Text 3"/>
          <p:cNvSpPr/>
          <p:nvPr/>
        </p:nvSpPr>
        <p:spPr>
          <a:xfrm>
            <a:off x="868680" y="1527048"/>
            <a:ext cx="4800600" cy="274320"/>
          </a:xfrm>
          <a:prstGeom prst="rect">
            <a:avLst/>
          </a:prstGeom>
          <a:noFill/>
          <a:ln/>
        </p:spPr>
        <p:txBody>
          <a:bodyPr wrap="square" lIns="0" tIns="0" rIns="0" bIns="0" rtlCol="0" anchor="ctr"/>
          <a:lstStyle/>
          <a:p>
            <a:pPr indent="0" marL="0">
              <a:buNone/>
            </a:pPr>
            <a:r>
              <a:rPr lang="en-US" sz="1600" b="1" dirty="0">
                <a:solidFill>
                  <a:srgbClr val="111827"/>
                </a:solidFill>
              </a:rPr>
              <a:t>Tilldela ansvar</a:t>
            </a:r>
            <a:endParaRPr lang="en-US" sz="1600" dirty="0"/>
          </a:p>
        </p:txBody>
      </p:sp>
      <p:sp>
        <p:nvSpPr>
          <p:cNvPr id="6" name="Text 4"/>
          <p:cNvSpPr/>
          <p:nvPr/>
        </p:nvSpPr>
        <p:spPr>
          <a:xfrm>
            <a:off x="941832" y="1984248"/>
            <a:ext cx="4572000" cy="868680"/>
          </a:xfrm>
          <a:prstGeom prst="rect">
            <a:avLst/>
          </a:prstGeom>
          <a:noFill/>
          <a:ln/>
        </p:spPr>
        <p:txBody>
          <a:bodyPr wrap="square" lIns="0" tIns="0" rIns="0" bIns="0" rtlCol="0" anchor="ctr">
            <a:normAutofit/>
          </a:bodyPr>
          <a:lstStyle/>
          <a:p>
            <a:pPr indent="0" marL="0">
              <a:buNone/>
            </a:pPr>
            <a:r>
              <a:rPr lang="en-US" sz="1500" dirty="0">
                <a:solidFill>
                  <a:srgbClr val="344054"/>
                </a:solidFill>
              </a:rPr>
              <a:t>Information Expert</a:t>
            </a:r>
            <a:endParaRPr lang="en-US" sz="1500" dirty="0"/>
          </a:p>
          <a:p>
            <a:pPr indent="0" marL="0">
              <a:buNone/>
            </a:pPr>
            <a:r>
              <a:rPr lang="en-US" sz="1500" dirty="0">
                <a:solidFill>
                  <a:srgbClr val="344054"/>
                </a:solidFill>
              </a:rPr>
              <a:t>Creator</a:t>
            </a:r>
            <a:endParaRPr lang="en-US" sz="1500" dirty="0"/>
          </a:p>
          <a:p>
            <a:pPr indent="0" marL="0">
              <a:buNone/>
            </a:pPr>
            <a:r>
              <a:rPr lang="en-US" sz="1500" dirty="0">
                <a:solidFill>
                  <a:srgbClr val="344054"/>
                </a:solidFill>
              </a:rPr>
              <a:t>Controller</a:t>
            </a:r>
            <a:endParaRPr lang="en-US" sz="1500" dirty="0"/>
          </a:p>
        </p:txBody>
      </p:sp>
      <p:sp>
        <p:nvSpPr>
          <p:cNvPr id="7" name="Shape 5"/>
          <p:cNvSpPr/>
          <p:nvPr/>
        </p:nvSpPr>
        <p:spPr>
          <a:xfrm>
            <a:off x="6355080" y="1325880"/>
            <a:ext cx="5166360" cy="1828800"/>
          </a:xfrm>
          <a:prstGeom prst="roundRect">
            <a:avLst>
              <a:gd name="adj" fmla="val 2500"/>
            </a:avLst>
          </a:prstGeom>
          <a:solidFill>
            <a:srgbClr val="CCFBF1"/>
          </a:solidFill>
          <a:ln w="12700">
            <a:solidFill>
              <a:srgbClr val="0F766E"/>
            </a:solidFill>
            <a:prstDash val="solid"/>
          </a:ln>
        </p:spPr>
      </p:sp>
      <p:sp>
        <p:nvSpPr>
          <p:cNvPr id="8" name="Text 6"/>
          <p:cNvSpPr/>
          <p:nvPr/>
        </p:nvSpPr>
        <p:spPr>
          <a:xfrm>
            <a:off x="6537960" y="1527048"/>
            <a:ext cx="4800600" cy="274320"/>
          </a:xfrm>
          <a:prstGeom prst="rect">
            <a:avLst/>
          </a:prstGeom>
          <a:noFill/>
          <a:ln/>
        </p:spPr>
        <p:txBody>
          <a:bodyPr wrap="square" lIns="0" tIns="0" rIns="0" bIns="0" rtlCol="0" anchor="ctr"/>
          <a:lstStyle/>
          <a:p>
            <a:pPr indent="0" marL="0">
              <a:buNone/>
            </a:pPr>
            <a:r>
              <a:rPr lang="en-US" sz="1600" b="1" dirty="0">
                <a:solidFill>
                  <a:srgbClr val="111827"/>
                </a:solidFill>
              </a:rPr>
              <a:t>Designkvalitet</a:t>
            </a:r>
            <a:endParaRPr lang="en-US" sz="1600" dirty="0"/>
          </a:p>
        </p:txBody>
      </p:sp>
      <p:sp>
        <p:nvSpPr>
          <p:cNvPr id="9" name="Text 7"/>
          <p:cNvSpPr/>
          <p:nvPr/>
        </p:nvSpPr>
        <p:spPr>
          <a:xfrm>
            <a:off x="6611112" y="1984248"/>
            <a:ext cx="4572000" cy="868680"/>
          </a:xfrm>
          <a:prstGeom prst="rect">
            <a:avLst/>
          </a:prstGeom>
          <a:noFill/>
          <a:ln/>
        </p:spPr>
        <p:txBody>
          <a:bodyPr wrap="square" lIns="0" tIns="0" rIns="0" bIns="0" rtlCol="0" anchor="ctr">
            <a:normAutofit/>
          </a:bodyPr>
          <a:lstStyle/>
          <a:p>
            <a:pPr indent="0" marL="0">
              <a:buNone/>
            </a:pPr>
            <a:r>
              <a:rPr lang="en-US" sz="1500" dirty="0">
                <a:solidFill>
                  <a:srgbClr val="344054"/>
                </a:solidFill>
              </a:rPr>
              <a:t>Low Coupling</a:t>
            </a:r>
            <a:endParaRPr lang="en-US" sz="1500" dirty="0"/>
          </a:p>
          <a:p>
            <a:pPr indent="0" marL="0">
              <a:buNone/>
            </a:pPr>
            <a:r>
              <a:rPr lang="en-US" sz="1500" dirty="0">
                <a:solidFill>
                  <a:srgbClr val="344054"/>
                </a:solidFill>
              </a:rPr>
              <a:t>High Cohesion</a:t>
            </a:r>
            <a:endParaRPr lang="en-US" sz="1500" dirty="0"/>
          </a:p>
        </p:txBody>
      </p:sp>
      <p:sp>
        <p:nvSpPr>
          <p:cNvPr id="10" name="Shape 8"/>
          <p:cNvSpPr/>
          <p:nvPr/>
        </p:nvSpPr>
        <p:spPr>
          <a:xfrm>
            <a:off x="685800" y="3657600"/>
            <a:ext cx="5166360" cy="1828800"/>
          </a:xfrm>
          <a:prstGeom prst="roundRect">
            <a:avLst>
              <a:gd name="adj" fmla="val 2500"/>
            </a:avLst>
          </a:prstGeom>
          <a:solidFill>
            <a:srgbClr val="FFFFFF"/>
          </a:solidFill>
          <a:ln w="12700">
            <a:solidFill>
              <a:srgbClr val="98A2B3"/>
            </a:solidFill>
            <a:prstDash val="solid"/>
          </a:ln>
        </p:spPr>
      </p:sp>
      <p:sp>
        <p:nvSpPr>
          <p:cNvPr id="11" name="Text 9"/>
          <p:cNvSpPr/>
          <p:nvPr/>
        </p:nvSpPr>
        <p:spPr>
          <a:xfrm>
            <a:off x="868680" y="3858768"/>
            <a:ext cx="4800600" cy="274320"/>
          </a:xfrm>
          <a:prstGeom prst="rect">
            <a:avLst/>
          </a:prstGeom>
          <a:noFill/>
          <a:ln/>
        </p:spPr>
        <p:txBody>
          <a:bodyPr wrap="square" lIns="0" tIns="0" rIns="0" bIns="0" rtlCol="0" anchor="ctr"/>
          <a:lstStyle/>
          <a:p>
            <a:pPr indent="0" marL="0">
              <a:buNone/>
            </a:pPr>
            <a:r>
              <a:rPr lang="en-US" sz="1600" b="1" dirty="0">
                <a:solidFill>
                  <a:srgbClr val="111827"/>
                </a:solidFill>
              </a:rPr>
              <a:t>Hantera variation</a:t>
            </a:r>
            <a:endParaRPr lang="en-US" sz="1600" dirty="0"/>
          </a:p>
        </p:txBody>
      </p:sp>
      <p:sp>
        <p:nvSpPr>
          <p:cNvPr id="12" name="Text 10"/>
          <p:cNvSpPr/>
          <p:nvPr/>
        </p:nvSpPr>
        <p:spPr>
          <a:xfrm>
            <a:off x="941832" y="4315968"/>
            <a:ext cx="4572000" cy="868680"/>
          </a:xfrm>
          <a:prstGeom prst="rect">
            <a:avLst/>
          </a:prstGeom>
          <a:noFill/>
          <a:ln/>
        </p:spPr>
        <p:txBody>
          <a:bodyPr wrap="square" lIns="0" tIns="0" rIns="0" bIns="0" rtlCol="0" anchor="ctr">
            <a:normAutofit/>
          </a:bodyPr>
          <a:lstStyle/>
          <a:p>
            <a:pPr indent="0" marL="0">
              <a:buNone/>
            </a:pPr>
            <a:r>
              <a:rPr lang="en-US" sz="1500" dirty="0">
                <a:solidFill>
                  <a:srgbClr val="344054"/>
                </a:solidFill>
              </a:rPr>
              <a:t>Polymorphism</a:t>
            </a:r>
            <a:endParaRPr lang="en-US" sz="1500" dirty="0"/>
          </a:p>
          <a:p>
            <a:pPr indent="0" marL="0">
              <a:buNone/>
            </a:pPr>
            <a:r>
              <a:rPr lang="en-US" sz="1500" dirty="0">
                <a:solidFill>
                  <a:srgbClr val="344054"/>
                </a:solidFill>
              </a:rPr>
              <a:t>Protected Variations</a:t>
            </a:r>
            <a:endParaRPr lang="en-US" sz="1500" dirty="0"/>
          </a:p>
        </p:txBody>
      </p:sp>
      <p:sp>
        <p:nvSpPr>
          <p:cNvPr id="13" name="Shape 11"/>
          <p:cNvSpPr/>
          <p:nvPr/>
        </p:nvSpPr>
        <p:spPr>
          <a:xfrm>
            <a:off x="6355080" y="3657600"/>
            <a:ext cx="5166360" cy="1828800"/>
          </a:xfrm>
          <a:prstGeom prst="roundRect">
            <a:avLst>
              <a:gd name="adj" fmla="val 2500"/>
            </a:avLst>
          </a:prstGeom>
          <a:solidFill>
            <a:srgbClr val="CCFBF1"/>
          </a:solidFill>
          <a:ln w="12700">
            <a:solidFill>
              <a:srgbClr val="0F766E"/>
            </a:solidFill>
            <a:prstDash val="solid"/>
          </a:ln>
        </p:spPr>
      </p:sp>
      <p:sp>
        <p:nvSpPr>
          <p:cNvPr id="14" name="Text 12"/>
          <p:cNvSpPr/>
          <p:nvPr/>
        </p:nvSpPr>
        <p:spPr>
          <a:xfrm>
            <a:off x="6537960" y="3858768"/>
            <a:ext cx="4800600" cy="274320"/>
          </a:xfrm>
          <a:prstGeom prst="rect">
            <a:avLst/>
          </a:prstGeom>
          <a:noFill/>
          <a:ln/>
        </p:spPr>
        <p:txBody>
          <a:bodyPr wrap="square" lIns="0" tIns="0" rIns="0" bIns="0" rtlCol="0" anchor="ctr"/>
          <a:lstStyle/>
          <a:p>
            <a:pPr indent="0" marL="0">
              <a:buNone/>
            </a:pPr>
            <a:r>
              <a:rPr lang="en-US" sz="1600" b="1" dirty="0">
                <a:solidFill>
                  <a:srgbClr val="111827"/>
                </a:solidFill>
              </a:rPr>
              <a:t>Introducera struktur</a:t>
            </a:r>
            <a:endParaRPr lang="en-US" sz="1600" dirty="0"/>
          </a:p>
        </p:txBody>
      </p:sp>
      <p:sp>
        <p:nvSpPr>
          <p:cNvPr id="15" name="Text 13"/>
          <p:cNvSpPr/>
          <p:nvPr/>
        </p:nvSpPr>
        <p:spPr>
          <a:xfrm>
            <a:off x="6611112" y="4315968"/>
            <a:ext cx="4572000" cy="868680"/>
          </a:xfrm>
          <a:prstGeom prst="rect">
            <a:avLst/>
          </a:prstGeom>
          <a:noFill/>
          <a:ln/>
        </p:spPr>
        <p:txBody>
          <a:bodyPr wrap="square" lIns="0" tIns="0" rIns="0" bIns="0" rtlCol="0" anchor="ctr">
            <a:normAutofit/>
          </a:bodyPr>
          <a:lstStyle/>
          <a:p>
            <a:pPr indent="0" marL="0">
              <a:buNone/>
            </a:pPr>
            <a:r>
              <a:rPr lang="en-US" sz="1500" dirty="0">
                <a:solidFill>
                  <a:srgbClr val="344054"/>
                </a:solidFill>
              </a:rPr>
              <a:t>Pure Fabrication</a:t>
            </a:r>
            <a:endParaRPr lang="en-US" sz="1500" dirty="0"/>
          </a:p>
          <a:p>
            <a:pPr indent="0" marL="0">
              <a:buNone/>
            </a:pPr>
            <a:r>
              <a:rPr lang="en-US" sz="1500" dirty="0">
                <a:solidFill>
                  <a:srgbClr val="344054"/>
                </a:solidFill>
              </a:rPr>
              <a:t>Indirection</a:t>
            </a:r>
            <a:endParaRPr lang="en-US" sz="15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1. Information Expert</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GRASP · ansvarsfördelning</a:t>
            </a:r>
            <a:endParaRPr lang="en-US" sz="1300" dirty="0"/>
          </a:p>
        </p:txBody>
      </p:sp>
      <p:sp>
        <p:nvSpPr>
          <p:cNvPr id="4" name="Text 2"/>
          <p:cNvSpPr/>
          <p:nvPr/>
        </p:nvSpPr>
        <p:spPr>
          <a:xfrm>
            <a:off x="685800" y="1298448"/>
            <a:ext cx="6766560" cy="1234440"/>
          </a:xfrm>
          <a:prstGeom prst="rect">
            <a:avLst/>
          </a:prstGeom>
          <a:noFill/>
          <a:ln/>
        </p:spPr>
        <p:txBody>
          <a:bodyPr wrap="square" lIns="0" tIns="0" rIns="0" bIns="0" rtlCol="0" anchor="ctr">
            <a:normAutofit/>
          </a:bodyPr>
          <a:lstStyle/>
          <a:p>
            <a:pPr indent="0" marL="0">
              <a:buNone/>
            </a:pPr>
            <a:r>
              <a:rPr lang="en-US" sz="2500" b="1" dirty="0">
                <a:solidFill>
                  <a:srgbClr val="111827"/>
                </a:solidFill>
              </a:rPr>
              <a:t>Tilldela ett ansvar till det objekt som har den information som behövs för att utföra det.</a:t>
            </a:r>
            <a:endParaRPr lang="en-US" sz="2500" dirty="0"/>
          </a:p>
        </p:txBody>
      </p:sp>
      <p:sp>
        <p:nvSpPr>
          <p:cNvPr id="5" name="Shape 3"/>
          <p:cNvSpPr/>
          <p:nvPr/>
        </p:nvSpPr>
        <p:spPr>
          <a:xfrm>
            <a:off x="7818120" y="1234440"/>
            <a:ext cx="3611880" cy="1417320"/>
          </a:xfrm>
          <a:prstGeom prst="roundRect">
            <a:avLst>
              <a:gd name="adj" fmla="val 5161"/>
            </a:avLst>
          </a:prstGeom>
          <a:solidFill>
            <a:srgbClr val="CCFBF1"/>
          </a:solidFill>
          <a:ln w="12700">
            <a:solidFill>
              <a:srgbClr val="CCFBF1"/>
            </a:solidFill>
            <a:prstDash val="solid"/>
          </a:ln>
        </p:spPr>
      </p:sp>
      <p:sp>
        <p:nvSpPr>
          <p:cNvPr id="6" name="Text 4"/>
          <p:cNvSpPr/>
          <p:nvPr/>
        </p:nvSpPr>
        <p:spPr>
          <a:xfrm>
            <a:off x="8065008" y="1508760"/>
            <a:ext cx="3108960" cy="201168"/>
          </a:xfrm>
          <a:prstGeom prst="rect">
            <a:avLst/>
          </a:prstGeom>
          <a:noFill/>
          <a:ln/>
        </p:spPr>
        <p:txBody>
          <a:bodyPr wrap="square" lIns="0" tIns="0" rIns="0" bIns="0" rtlCol="0" anchor="ctr"/>
          <a:lstStyle/>
          <a:p>
            <a:pPr algn="ctr" indent="0" marL="0">
              <a:buNone/>
            </a:pPr>
            <a:r>
              <a:rPr lang="en-US" sz="1100" b="1" dirty="0">
                <a:solidFill>
                  <a:srgbClr val="0F766E"/>
                </a:solidFill>
              </a:rPr>
              <a:t>DESIGNFRÅGA</a:t>
            </a:r>
            <a:endParaRPr lang="en-US" sz="1100" dirty="0"/>
          </a:p>
        </p:txBody>
      </p:sp>
      <p:sp>
        <p:nvSpPr>
          <p:cNvPr id="7" name="Text 5"/>
          <p:cNvSpPr/>
          <p:nvPr/>
        </p:nvSpPr>
        <p:spPr>
          <a:xfrm>
            <a:off x="8065008" y="1810512"/>
            <a:ext cx="3108960" cy="566928"/>
          </a:xfrm>
          <a:prstGeom prst="rect">
            <a:avLst/>
          </a:prstGeom>
          <a:noFill/>
          <a:ln/>
        </p:spPr>
        <p:txBody>
          <a:bodyPr wrap="square" lIns="0" tIns="0" rIns="0" bIns="0" rtlCol="0" anchor="ctr">
            <a:normAutofit/>
          </a:bodyPr>
          <a:lstStyle/>
          <a:p>
            <a:pPr algn="ctr" indent="0" marL="0">
              <a:buNone/>
            </a:pPr>
            <a:r>
              <a:rPr lang="en-US" sz="1800" b="1" dirty="0">
                <a:solidFill>
                  <a:srgbClr val="111827"/>
                </a:solidFill>
              </a:rPr>
              <a:t>Vem vet det som krävs?</a:t>
            </a:r>
            <a:endParaRPr lang="en-US" sz="1800" dirty="0"/>
          </a:p>
        </p:txBody>
      </p:sp>
      <p:sp>
        <p:nvSpPr>
          <p:cNvPr id="8" name="Shape 6"/>
          <p:cNvSpPr/>
          <p:nvPr/>
        </p:nvSpPr>
        <p:spPr>
          <a:xfrm>
            <a:off x="685800" y="3063240"/>
            <a:ext cx="10744200" cy="1097280"/>
          </a:xfrm>
          <a:prstGeom prst="roundRect">
            <a:avLst>
              <a:gd name="adj" fmla="val 5000"/>
            </a:avLst>
          </a:prstGeom>
          <a:solidFill>
            <a:srgbClr val="D1E9FF"/>
          </a:solidFill>
          <a:ln w="12700">
            <a:solidFill>
              <a:srgbClr val="D1E9FF"/>
            </a:solidFill>
            <a:prstDash val="solid"/>
          </a:ln>
        </p:spPr>
      </p:sp>
      <p:sp>
        <p:nvSpPr>
          <p:cNvPr id="9" name="Text 7"/>
          <p:cNvSpPr/>
          <p:nvPr/>
        </p:nvSpPr>
        <p:spPr>
          <a:xfrm>
            <a:off x="822960" y="3172968"/>
            <a:ext cx="1046988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Inte en regelbok</a:t>
            </a:r>
            <a:endParaRPr lang="en-US" sz="1300" dirty="0"/>
          </a:p>
        </p:txBody>
      </p:sp>
      <p:sp>
        <p:nvSpPr>
          <p:cNvPr id="10" name="Text 8"/>
          <p:cNvSpPr/>
          <p:nvPr/>
        </p:nvSpPr>
        <p:spPr>
          <a:xfrm>
            <a:off x="822960" y="3456432"/>
            <a:ext cx="10469880" cy="621792"/>
          </a:xfrm>
          <a:prstGeom prst="rect">
            <a:avLst/>
          </a:prstGeom>
          <a:noFill/>
          <a:ln/>
        </p:spPr>
        <p:txBody>
          <a:bodyPr wrap="square" lIns="0" tIns="0" rIns="0" bIns="0" rtlCol="0" anchor="t">
            <a:normAutofit/>
          </a:bodyPr>
          <a:lstStyle/>
          <a:p>
            <a:pPr indent="0" marL="0">
              <a:buNone/>
            </a:pPr>
            <a:r>
              <a:rPr lang="en-US" sz="1400" dirty="0">
                <a:solidFill>
                  <a:srgbClr val="111827"/>
                </a:solidFill>
              </a:rPr>
              <a:t>“Expert” betyder inte att en klass ska veta allt. Vi letar efter lokal information som redan hör till objektet.</a:t>
            </a:r>
            <a:endParaRPr lang="en-US" sz="1400" dirty="0"/>
          </a:p>
        </p:txBody>
      </p:sp>
      <p:sp>
        <p:nvSpPr>
          <p:cNvPr id="11" name="Text 9"/>
          <p:cNvSpPr/>
          <p:nvPr/>
        </p:nvSpPr>
        <p:spPr>
          <a:xfrm>
            <a:off x="704088" y="4663440"/>
            <a:ext cx="10698480" cy="640080"/>
          </a:xfrm>
          <a:prstGeom prst="rect">
            <a:avLst/>
          </a:prstGeom>
          <a:noFill/>
          <a:ln/>
        </p:spPr>
        <p:txBody>
          <a:bodyPr wrap="square" lIns="0" tIns="0" rIns="0" bIns="0" rtlCol="0" anchor="ctr">
            <a:normAutofit/>
          </a:bodyPr>
          <a:lstStyle/>
          <a:p>
            <a:pPr indent="0" marL="0">
              <a:buNone/>
            </a:pPr>
            <a:r>
              <a:rPr lang="en-US" sz="1900" dirty="0">
                <a:solidFill>
                  <a:srgbClr val="344054"/>
                </a:solidFill>
              </a:rPr>
              <a:t>GRASP hjälper oss att motivera ett ansvar. Samma designbeslut kan stödja flera mönster samtidigt.</a:t>
            </a:r>
            <a:endParaRPr lang="en-US" sz="19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Information Expert · exempel 1</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Varukorgens total</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Varukorgen ska visa totalsumman.</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1"/>
          <p:cNvSpPr/>
          <p:nvPr/>
        </p:nvSpPr>
        <p:spPr>
          <a:xfrm>
            <a:off x="941832" y="4114800"/>
            <a:ext cx="4251960" cy="868680"/>
          </a:xfrm>
          <a:prstGeom prst="roundRect">
            <a:avLst>
              <a:gd name="adj" fmla="val 6316"/>
            </a:avLst>
          </a:prstGeom>
          <a:solidFill>
            <a:srgbClr val="CCFBF1"/>
          </a:solidFill>
          <a:ln w="12700">
            <a:solidFill>
              <a:srgbClr val="CCFBF1"/>
            </a:solidFill>
            <a:prstDash val="solid"/>
          </a:ln>
        </p:spPr>
      </p:sp>
      <p:sp>
        <p:nvSpPr>
          <p:cNvPr id="11" name="Text 22"/>
          <p:cNvSpPr/>
          <p:nvPr/>
        </p:nvSpPr>
        <p:spPr>
          <a:xfrm>
            <a:off x="1078992" y="4224528"/>
            <a:ext cx="3977640" cy="228600"/>
          </a:xfrm>
          <a:prstGeom prst="rect">
            <a:avLst/>
          </a:prstGeom>
          <a:noFill/>
          <a:ln/>
        </p:spPr>
        <p:txBody>
          <a:bodyPr wrap="square" lIns="0" tIns="0" rIns="0" bIns="0" rtlCol="0" anchor="ctr">
            <a:normAutofit/>
          </a:bodyPr>
          <a:lstStyle/>
          <a:p>
            <a:pPr indent="0" marL="0">
              <a:buNone/>
            </a:pPr>
            <a:r>
              <a:rPr lang="en-US" sz="1300" b="1" dirty="0">
                <a:solidFill>
                  <a:srgbClr val="0F766E"/>
                </a:solidFill>
              </a:rPr>
              <a:t>Varför Cart?</a:t>
            </a:r>
            <a:endParaRPr lang="en-US" sz="1300" dirty="0"/>
          </a:p>
        </p:txBody>
      </p:sp>
      <p:sp>
        <p:nvSpPr>
          <p:cNvPr id="12" name="Text 23"/>
          <p:cNvSpPr/>
          <p:nvPr/>
        </p:nvSpPr>
        <p:spPr>
          <a:xfrm>
            <a:off x="1078992" y="4507992"/>
            <a:ext cx="3977640" cy="393192"/>
          </a:xfrm>
          <a:prstGeom prst="rect">
            <a:avLst/>
          </a:prstGeom>
          <a:noFill/>
          <a:ln/>
        </p:spPr>
        <p:txBody>
          <a:bodyPr wrap="square" lIns="0" tIns="0" rIns="0" bIns="0" rtlCol="0" anchor="t">
            <a:normAutofit/>
          </a:bodyPr>
          <a:lstStyle/>
          <a:p>
            <a:pPr indent="0" marL="0">
              <a:buNone/>
            </a:pPr>
            <a:r>
              <a:rPr lang="en-US" sz="1400" dirty="0">
                <a:solidFill>
                  <a:srgbClr val="111827"/>
                </a:solidFill>
              </a:rPr>
              <a:t>Cart innehåller raderna; varje rad kan sin delsumma.</a:t>
            </a:r>
            <a:endParaRPr lang="en-US" sz="1400" dirty="0"/>
          </a:p>
        </p:txBody>
      </p:sp>
      <p:sp>
        <p:nvSpPr>
          <p:cNvPr id="13" name="Shape 24"/>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4" name="Text 25"/>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5" name="Text 26"/>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CartLine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product: </a:t>
            </a:r>
            <a:r>
              <a:rPr lang="en-US" sz="1340" dirty="0">
                <a:solidFill>
                  <a:srgbClr val="67E8F9"/>
                </a:solidFill>
                <a:latin typeface="Aptos Mono" pitchFamily="34" charset="0"/>
                <a:ea typeface="Aptos Mono" pitchFamily="34" charset="-122"/>
                <a:cs typeface="Aptos Mono" pitchFamily="34" charset="-120"/>
              </a:rPr>
              <a:t xml:space="preserve">Product</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quantity: </a:t>
            </a:r>
            <a:r>
              <a:rPr lang="en-US" sz="1340" dirty="0">
                <a:solidFill>
                  <a:srgbClr val="C4B5FD"/>
                </a:solidFill>
                <a:latin typeface="Aptos Mono" pitchFamily="34" charset="0"/>
                <a:ea typeface="Aptos Mono" pitchFamily="34" charset="-122"/>
                <a:cs typeface="Aptos Mono" pitchFamily="34" charset="-120"/>
              </a:rPr>
              <a:t xml:space="preserve">number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subtotal</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Money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this.product.price.</a:t>
            </a:r>
            <a:r>
              <a:rPr lang="en-US" sz="1340" dirty="0">
                <a:solidFill>
                  <a:srgbClr val="FDE68A"/>
                </a:solidFill>
                <a:latin typeface="Aptos Mono" pitchFamily="34" charset="0"/>
                <a:ea typeface="Aptos Mono" pitchFamily="34" charset="-122"/>
                <a:cs typeface="Aptos Mono" pitchFamily="34" charset="-120"/>
              </a:rPr>
              <a:t xml:space="preserve">times</a:t>
            </a:r>
            <a:r>
              <a:rPr lang="en-US" sz="1340" dirty="0">
                <a:solidFill>
                  <a:srgbClr val="F2F4F7"/>
                </a:solidFill>
                <a:latin typeface="Aptos Mono" pitchFamily="34" charset="0"/>
                <a:ea typeface="Aptos Mono" pitchFamily="34" charset="-122"/>
                <a:cs typeface="Aptos Mono" pitchFamily="34" charset="-120"/>
              </a:rPr>
              <a:t xml:space="preserve">(this.quantity);</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endParaRPr lang="en-US" sz="1340" dirty="0"/>
          </a:p>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Cart</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total</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Money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this.lines.</a:t>
            </a:r>
            <a:r>
              <a:rPr lang="en-US" sz="1340" dirty="0">
                <a:solidFill>
                  <a:srgbClr val="FDE68A"/>
                </a:solidFill>
                <a:latin typeface="Aptos Mono" pitchFamily="34" charset="0"/>
                <a:ea typeface="Aptos Mono" pitchFamily="34" charset="-122"/>
                <a:cs typeface="Aptos Mono" pitchFamily="34" charset="-120"/>
              </a:rPr>
              <a:t xml:space="preserve">reduce</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(sum, line) =&gt; sum.</a:t>
            </a:r>
            <a:r>
              <a:rPr lang="en-US" sz="1340" dirty="0">
                <a:solidFill>
                  <a:srgbClr val="FDE68A"/>
                </a:solidFill>
                <a:latin typeface="Aptos Mono" pitchFamily="34" charset="0"/>
                <a:ea typeface="Aptos Mono" pitchFamily="34" charset="-122"/>
                <a:cs typeface="Aptos Mono" pitchFamily="34" charset="-120"/>
              </a:rPr>
              <a:t xml:space="preserve">plus</a:t>
            </a:r>
            <a:r>
              <a:rPr lang="en-US" sz="1340" dirty="0">
                <a:solidFill>
                  <a:srgbClr val="F2F4F7"/>
                </a:solidFill>
                <a:latin typeface="Aptos Mono" pitchFamily="34" charset="0"/>
                <a:ea typeface="Aptos Mono" pitchFamily="34" charset="-122"/>
                <a:cs typeface="Aptos Mono" pitchFamily="34" charset="-120"/>
              </a:rPr>
              <a:t xml:space="preserve">(line.</a:t>
            </a:r>
            <a:r>
              <a:rPr lang="en-US" sz="1340" dirty="0">
                <a:solidFill>
                  <a:srgbClr val="FDE68A"/>
                </a:solidFill>
                <a:latin typeface="Aptos Mono" pitchFamily="34" charset="0"/>
                <a:ea typeface="Aptos Mono" pitchFamily="34" charset="-122"/>
                <a:cs typeface="Aptos Mono" pitchFamily="34" charset="-120"/>
              </a:rPr>
              <a:t xml:space="preserve">subtotal</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Money</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FDE68A"/>
                </a:solidFill>
                <a:latin typeface="Aptos Mono" pitchFamily="34" charset="0"/>
                <a:ea typeface="Aptos Mono" pitchFamily="34" charset="-122"/>
                <a:cs typeface="Aptos Mono" pitchFamily="34" charset="-120"/>
              </a:rPr>
              <a:t xml:space="preserve">zero</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6"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15</a:t>
            </a:fld>
            <a:endParaRPr lang="en-US"/>
          </a:p>
        </p:txBody>
      </p:sp>
      <p:sp>
        <p:nvSpPr>
          <p:cNvPr id="17" name="UML CartLine">
            <a:extLst>
              <a:ext uri="{FF2B5EF4-FFF2-40B4-BE49-F238E27FC236}">
                <a16:creationId xmlns:a16="http://schemas.microsoft.com/office/drawing/2014/main" id="{8DD13D87-F117-4932-99E7-D00E4477A16D}"/>
              </a:ext>
            </a:extLst>
          </p:cNvPr>
          <p:cNvSpPr>
            <a:spLocks noGrp="1"/>
          </p:cNvSpPr>
          <p:nvPr/>
        </p:nvSpPr>
        <p:spPr>
          <a:xfrm>
            <a:off x="952500" y="2619375"/>
            <a:ext cx="1809750" cy="952500"/>
          </a:xfrm>
          <a:prstGeom prst="rect">
            <a:avLst/>
          </a:prstGeom>
          <a:solidFill>
            <a:srgbClr val="FFFFFF"/>
          </a:solidFill>
          <a:ln w="13335">
            <a:solidFill>
              <a:srgbClr val="98A2B3"/>
            </a:solidFill>
          </a:ln>
        </p:spPr>
      </p:sp>
      <p:sp>
        <p:nvSpPr>
          <p:cNvPr id="18" name="CartLine">
            <a:extLst>
              <a:ext uri="{FF2B5EF4-FFF2-40B4-BE49-F238E27FC236}">
                <a16:creationId xmlns:a16="http://schemas.microsoft.com/office/drawing/2014/main" id="{EC92B210-3C9D-4DBA-8803-2CC12D58A7DF}"/>
              </a:ext>
            </a:extLst>
          </p:cNvPr>
          <p:cNvSpPr>
            <a:spLocks noGrp="1"/>
          </p:cNvSpPr>
          <p:nvPr/>
        </p:nvSpPr>
        <p:spPr>
          <a:xfrm>
            <a:off x="1000125" y="2647950"/>
            <a:ext cx="171450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CartLine</a:t>
            </a:r>
          </a:p>
        </p:txBody>
      </p:sp>
      <p:sp>
        <p:nvSpPr>
          <p:cNvPr id="19" name="">
            <a:extLst>
              <a:ext uri="{FF2B5EF4-FFF2-40B4-BE49-F238E27FC236}">
                <a16:creationId xmlns:a16="http://schemas.microsoft.com/office/drawing/2014/main" id="{DEE042BA-0E50-4B21-9C72-A85C3314F9F4}"/>
              </a:ext>
            </a:extLst>
          </p:cNvPr>
          <p:cNvSpPr>
            <a:spLocks noGrp="1"/>
          </p:cNvSpPr>
          <p:nvPr/>
        </p:nvSpPr>
        <p:spPr>
          <a:xfrm flipV="0">
            <a:off x="952500" y="2943225"/>
            <a:ext cx="1809750" cy="0"/>
          </a:xfrm>
          <a:prstGeom prst="line">
            <a:avLst/>
          </a:prstGeom>
          <a:noFill/>
          <a:ln w="12859">
            <a:solidFill>
              <a:srgbClr val="98A2B3"/>
            </a:solidFill>
            <a:prstDash val="solid"/>
          </a:ln>
        </p:spPr>
      </p:sp>
      <p:sp>
        <p:nvSpPr>
          <p:cNvPr id="20" name="quantity">
            <a:extLst>
              <a:ext uri="{FF2B5EF4-FFF2-40B4-BE49-F238E27FC236}">
                <a16:creationId xmlns:a16="http://schemas.microsoft.com/office/drawing/2014/main" id="{CE34BDF3-0512-488B-AEEF-E3F281AA2CA2}"/>
              </a:ext>
            </a:extLst>
          </p:cNvPr>
          <p:cNvSpPr>
            <a:spLocks noGrp="1"/>
          </p:cNvSpPr>
          <p:nvPr/>
        </p:nvSpPr>
        <p:spPr>
          <a:xfrm>
            <a:off x="1038225" y="2990850"/>
            <a:ext cx="163830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quantity</a:t>
            </a:r>
          </a:p>
        </p:txBody>
      </p:sp>
      <p:sp>
        <p:nvSpPr>
          <p:cNvPr id="21" name="">
            <a:extLst>
              <a:ext uri="{FF2B5EF4-FFF2-40B4-BE49-F238E27FC236}">
                <a16:creationId xmlns:a16="http://schemas.microsoft.com/office/drawing/2014/main" id="{38053D08-7868-40AE-85F8-4F551E5CCA01}"/>
              </a:ext>
            </a:extLst>
          </p:cNvPr>
          <p:cNvSpPr>
            <a:spLocks noGrp="1"/>
          </p:cNvSpPr>
          <p:nvPr/>
        </p:nvSpPr>
        <p:spPr>
          <a:xfrm flipV="0">
            <a:off x="952500" y="3257550"/>
            <a:ext cx="1809750" cy="0"/>
          </a:xfrm>
          <a:prstGeom prst="line">
            <a:avLst/>
          </a:prstGeom>
          <a:noFill/>
          <a:ln w="12859">
            <a:solidFill>
              <a:srgbClr val="98A2B3"/>
            </a:solidFill>
            <a:prstDash val="solid"/>
          </a:ln>
        </p:spPr>
      </p:sp>
      <p:sp>
        <p:nvSpPr>
          <p:cNvPr id="22" name="subtotal()">
            <a:extLst>
              <a:ext uri="{FF2B5EF4-FFF2-40B4-BE49-F238E27FC236}">
                <a16:creationId xmlns:a16="http://schemas.microsoft.com/office/drawing/2014/main" id="{35357A98-62DE-4116-82C2-D1F6782F9A37}"/>
              </a:ext>
            </a:extLst>
          </p:cNvPr>
          <p:cNvSpPr>
            <a:spLocks noGrp="1"/>
          </p:cNvSpPr>
          <p:nvPr/>
        </p:nvSpPr>
        <p:spPr>
          <a:xfrm>
            <a:off x="1038225" y="3305175"/>
            <a:ext cx="163830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subtotal()</a:t>
            </a:r>
          </a:p>
        </p:txBody>
      </p:sp>
      <p:sp>
        <p:nvSpPr>
          <p:cNvPr id="23" name="UML Cart">
            <a:extLst>
              <a:ext uri="{FF2B5EF4-FFF2-40B4-BE49-F238E27FC236}">
                <a16:creationId xmlns:a16="http://schemas.microsoft.com/office/drawing/2014/main" id="{0C4312BD-930E-42F6-994D-C4C567A44567}"/>
              </a:ext>
            </a:extLst>
          </p:cNvPr>
          <p:cNvSpPr>
            <a:spLocks noGrp="1"/>
          </p:cNvSpPr>
          <p:nvPr/>
        </p:nvSpPr>
        <p:spPr>
          <a:xfrm>
            <a:off x="3810000" y="2619375"/>
            <a:ext cx="1619250" cy="952500"/>
          </a:xfrm>
          <a:prstGeom prst="rect">
            <a:avLst/>
          </a:prstGeom>
          <a:solidFill>
            <a:srgbClr val="FFFFFF"/>
          </a:solidFill>
          <a:ln w="13335">
            <a:solidFill>
              <a:srgbClr val="98A2B3"/>
            </a:solidFill>
          </a:ln>
        </p:spPr>
      </p:sp>
      <p:sp>
        <p:nvSpPr>
          <p:cNvPr id="24" name="Cart">
            <a:extLst>
              <a:ext uri="{FF2B5EF4-FFF2-40B4-BE49-F238E27FC236}">
                <a16:creationId xmlns:a16="http://schemas.microsoft.com/office/drawing/2014/main" id="{2FE2E44F-2BB3-40BD-B3C6-0722D0F08E15}"/>
              </a:ext>
            </a:extLst>
          </p:cNvPr>
          <p:cNvSpPr>
            <a:spLocks noGrp="1"/>
          </p:cNvSpPr>
          <p:nvPr/>
        </p:nvSpPr>
        <p:spPr>
          <a:xfrm>
            <a:off x="3857625" y="2647950"/>
            <a:ext cx="152400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a:t>
            </a:r>
          </a:p>
        </p:txBody>
      </p:sp>
      <p:sp>
        <p:nvSpPr>
          <p:cNvPr id="25" name="">
            <a:extLst>
              <a:ext uri="{FF2B5EF4-FFF2-40B4-BE49-F238E27FC236}">
                <a16:creationId xmlns:a16="http://schemas.microsoft.com/office/drawing/2014/main" id="{87C42971-FF1B-4C91-AE45-DFCBD8E12ABC}"/>
              </a:ext>
            </a:extLst>
          </p:cNvPr>
          <p:cNvSpPr>
            <a:spLocks noGrp="1"/>
          </p:cNvSpPr>
          <p:nvPr/>
        </p:nvSpPr>
        <p:spPr>
          <a:xfrm flipV="0">
            <a:off x="3810000" y="2943225"/>
            <a:ext cx="1619250" cy="0"/>
          </a:xfrm>
          <a:prstGeom prst="line">
            <a:avLst/>
          </a:prstGeom>
          <a:noFill/>
          <a:ln w="12859">
            <a:solidFill>
              <a:srgbClr val="98A2B3"/>
            </a:solidFill>
            <a:prstDash val="solid"/>
          </a:ln>
        </p:spPr>
      </p:sp>
      <p:sp>
        <p:nvSpPr>
          <p:cNvPr id="26" name="lines">
            <a:extLst>
              <a:ext uri="{FF2B5EF4-FFF2-40B4-BE49-F238E27FC236}">
                <a16:creationId xmlns:a16="http://schemas.microsoft.com/office/drawing/2014/main" id="{BB6EEFCD-924E-471E-92A1-B1A0B83FB1F1}"/>
              </a:ext>
            </a:extLst>
          </p:cNvPr>
          <p:cNvSpPr>
            <a:spLocks noGrp="1"/>
          </p:cNvSpPr>
          <p:nvPr/>
        </p:nvSpPr>
        <p:spPr>
          <a:xfrm>
            <a:off x="3895725" y="2990850"/>
            <a:ext cx="144780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lines</a:t>
            </a:r>
          </a:p>
        </p:txBody>
      </p:sp>
      <p:sp>
        <p:nvSpPr>
          <p:cNvPr id="27" name="">
            <a:extLst>
              <a:ext uri="{FF2B5EF4-FFF2-40B4-BE49-F238E27FC236}">
                <a16:creationId xmlns:a16="http://schemas.microsoft.com/office/drawing/2014/main" id="{891F834E-7867-4124-89F5-A610DA29582A}"/>
              </a:ext>
            </a:extLst>
          </p:cNvPr>
          <p:cNvSpPr>
            <a:spLocks noGrp="1"/>
          </p:cNvSpPr>
          <p:nvPr/>
        </p:nvSpPr>
        <p:spPr>
          <a:xfrm flipV="0">
            <a:off x="3810000" y="3257550"/>
            <a:ext cx="1619250" cy="0"/>
          </a:xfrm>
          <a:prstGeom prst="line">
            <a:avLst/>
          </a:prstGeom>
          <a:noFill/>
          <a:ln w="12859">
            <a:solidFill>
              <a:srgbClr val="98A2B3"/>
            </a:solidFill>
            <a:prstDash val="solid"/>
          </a:ln>
        </p:spPr>
      </p:sp>
      <p:sp>
        <p:nvSpPr>
          <p:cNvPr id="28" name="total()">
            <a:extLst>
              <a:ext uri="{FF2B5EF4-FFF2-40B4-BE49-F238E27FC236}">
                <a16:creationId xmlns:a16="http://schemas.microsoft.com/office/drawing/2014/main" id="{92371943-1F35-4525-B131-8153476CE4C9}"/>
              </a:ext>
            </a:extLst>
          </p:cNvPr>
          <p:cNvSpPr>
            <a:spLocks noGrp="1"/>
          </p:cNvSpPr>
          <p:nvPr/>
        </p:nvSpPr>
        <p:spPr>
          <a:xfrm>
            <a:off x="3895725" y="3305175"/>
            <a:ext cx="144780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total()</a:t>
            </a:r>
          </a:p>
        </p:txBody>
      </p:sp>
      <p:cxnSp>
        <p:nvCxnSpPr>
          <p:cNvPr id="29" name=""/>
          <p:cNvCxnSpPr>
            <a:stCxn id="17" idx="3"/>
            <a:endCxn id="23" idx="1"/>
          </p:cNvCxnSpPr>
          <p:nvPr/>
        </p:nvCxnSpPr>
        <p:spPr>
          <a:xfrm>
            <a:off x="2762250" y="3095625"/>
            <a:ext cx="1047750" cy="0"/>
          </a:xfrm>
          <a:prstGeom prst="straightConnector1">
            <a:avLst/>
          </a:prstGeom>
          <a:ln w="15240">
            <a:solidFill>
              <a:srgbClr val="667085"/>
            </a:solidFill>
            <a:prstDash val="solid"/>
            <a:tailEnd type="none" w="med" len="med"/>
          </a:ln>
        </p:spPr>
      </p:cxnSp>
      <p:sp>
        <p:nvSpPr>
          <p:cNvPr id="30" name="*">
            <a:extLst>
              <a:ext uri="{FF2B5EF4-FFF2-40B4-BE49-F238E27FC236}">
                <a16:creationId xmlns:a16="http://schemas.microsoft.com/office/drawing/2014/main" id="{287147CE-ED58-421A-86C6-64DA6232CA47}"/>
              </a:ext>
            </a:extLst>
          </p:cNvPr>
          <p:cNvSpPr>
            <a:spLocks noGrp="1"/>
          </p:cNvSpPr>
          <p:nvPr/>
        </p:nvSpPr>
        <p:spPr>
          <a:xfrm>
            <a:off x="2819400" y="2857500"/>
            <a:ext cx="333375" cy="209550"/>
          </a:xfrm>
          <a:prstGeom prst="rect">
            <a:avLst/>
          </a:prstGeom>
          <a:noFill/>
          <a:ln w="0">
            <a:noFill/>
          </a:ln>
        </p:spPr>
        <p:txBody>
          <a:bodyPr wrap="none" lIns="0" tIns="0" rIns="0" bIns="0" anchor="ctr">
            <a:noAutofit/>
          </a:bodyPr>
          <a:lstStyle/>
          <a:p>
            <a:pPr algn="l">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a:t>
            </a:r>
          </a:p>
        </p:txBody>
      </p:sp>
      <p:sp>
        <p:nvSpPr>
          <p:cNvPr id="31" name="1">
            <a:extLst>
              <a:ext uri="{FF2B5EF4-FFF2-40B4-BE49-F238E27FC236}">
                <a16:creationId xmlns:a16="http://schemas.microsoft.com/office/drawing/2014/main" id="{288F35B6-7EBD-4ABD-99E5-E19D0673898D}"/>
              </a:ext>
            </a:extLst>
          </p:cNvPr>
          <p:cNvSpPr>
            <a:spLocks noGrp="1"/>
          </p:cNvSpPr>
          <p:nvPr/>
        </p:nvSpPr>
        <p:spPr>
          <a:xfrm>
            <a:off x="3476625" y="2857500"/>
            <a:ext cx="285750" cy="209550"/>
          </a:xfrm>
          <a:prstGeom prst="rect">
            <a:avLst/>
          </a:prstGeom>
          <a:noFill/>
          <a:ln w="0">
            <a:noFill/>
          </a:ln>
        </p:spPr>
        <p:txBody>
          <a:bodyPr wrap="none" lIns="0" tIns="0" rIns="0" bIns="0" anchor="ctr">
            <a:noAutofit/>
          </a:bodyPr>
          <a:lstStyle/>
          <a:p>
            <a:pPr algn="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Information Expert · exempel 2</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Lagerregeln</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Systemet får bara reservera ett antal som finns i lager.</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13"/>
          <p:cNvSpPr/>
          <p:nvPr/>
        </p:nvSpPr>
        <p:spPr>
          <a:xfrm>
            <a:off x="1216152" y="4173855"/>
            <a:ext cx="4114800" cy="914400"/>
          </a:xfrm>
          <a:prstGeom prst="roundRect">
            <a:avLst>
              <a:gd name="adj" fmla="val 6000"/>
            </a:avLst>
          </a:prstGeom>
          <a:solidFill>
            <a:srgbClr val="D1FADF"/>
          </a:solidFill>
          <a:ln w="12700">
            <a:solidFill>
              <a:srgbClr val="D1FADF"/>
            </a:solidFill>
            <a:prstDash val="solid"/>
          </a:ln>
        </p:spPr>
      </p:sp>
      <p:sp>
        <p:nvSpPr>
          <p:cNvPr id="11" name="Text 14"/>
          <p:cNvSpPr/>
          <p:nvPr/>
        </p:nvSpPr>
        <p:spPr>
          <a:xfrm>
            <a:off x="1353312" y="4283583"/>
            <a:ext cx="3840480" cy="228600"/>
          </a:xfrm>
          <a:prstGeom prst="rect">
            <a:avLst/>
          </a:prstGeom>
          <a:noFill/>
          <a:ln/>
        </p:spPr>
        <p:txBody>
          <a:bodyPr wrap="square" lIns="0" tIns="0" rIns="0" bIns="0" rtlCol="0" anchor="ctr">
            <a:normAutofit/>
          </a:bodyPr>
          <a:lstStyle/>
          <a:p>
            <a:pPr indent="0" marL="0">
              <a:buNone/>
            </a:pPr>
            <a:r>
              <a:rPr lang="en-US" sz="1300" b="1" dirty="0">
                <a:solidFill>
                  <a:srgbClr val="067647"/>
                </a:solidFill>
              </a:rPr>
              <a:t>Informationen finns här</a:t>
            </a:r>
            <a:endParaRPr lang="en-US" sz="1300" dirty="0"/>
          </a:p>
        </p:txBody>
      </p:sp>
      <p:sp>
        <p:nvSpPr>
          <p:cNvPr id="12" name="Text 15"/>
          <p:cNvSpPr/>
          <p:nvPr/>
        </p:nvSpPr>
        <p:spPr>
          <a:xfrm>
            <a:off x="1353312" y="4567047"/>
            <a:ext cx="3840480" cy="438912"/>
          </a:xfrm>
          <a:prstGeom prst="rect">
            <a:avLst/>
          </a:prstGeom>
          <a:noFill/>
          <a:ln/>
        </p:spPr>
        <p:txBody>
          <a:bodyPr wrap="square" lIns="0" tIns="0" rIns="0" bIns="0" rtlCol="0" anchor="t">
            <a:normAutofit/>
          </a:bodyPr>
          <a:lstStyle/>
          <a:p>
            <a:pPr indent="0" marL="0">
              <a:buNone/>
            </a:pPr>
            <a:r>
              <a:rPr lang="en-US" sz="1400" dirty="0">
                <a:solidFill>
                  <a:srgbClr val="111827"/>
                </a:solidFill>
              </a:rPr>
              <a:t>StockItem känner både saldo och reserverat antal.</a:t>
            </a:r>
            <a:endParaRPr lang="en-US" sz="1400" dirty="0"/>
          </a:p>
        </p:txBody>
      </p:sp>
      <p:sp>
        <p:nvSpPr>
          <p:cNvPr id="13" name="Shape 16"/>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4" name="Text 17"/>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5" name="Text 18"/>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StockItem</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onHand: </a:t>
            </a:r>
            <a:r>
              <a:rPr lang="en-US" sz="1340" dirty="0">
                <a:solidFill>
                  <a:srgbClr val="C4B5FD"/>
                </a:solidFill>
                <a:latin typeface="Aptos Mono" pitchFamily="34" charset="0"/>
                <a:ea typeface="Aptos Mono" pitchFamily="34" charset="-122"/>
                <a:cs typeface="Aptos Mono" pitchFamily="34" charset="-120"/>
              </a:rPr>
              <a:t xml:space="preserve">number</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reserved: </a:t>
            </a:r>
            <a:r>
              <a:rPr lang="en-US" sz="1340" dirty="0">
                <a:solidFill>
                  <a:srgbClr val="C4B5FD"/>
                </a:solidFill>
                <a:latin typeface="Aptos Mono" pitchFamily="34" charset="0"/>
                <a:ea typeface="Aptos Mono" pitchFamily="34" charset="-122"/>
                <a:cs typeface="Aptos Mono" pitchFamily="34" charset="-120"/>
              </a:rPr>
              <a:t xml:space="preserve">number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available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number</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this.onHand - this.reserved;</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canReserve</a:t>
            </a:r>
            <a:r>
              <a:rPr lang="en-US" sz="1340" dirty="0">
                <a:solidFill>
                  <a:srgbClr val="F2F4F7"/>
                </a:solidFill>
                <a:latin typeface="Aptos Mono" pitchFamily="34" charset="0"/>
                <a:ea typeface="Aptos Mono" pitchFamily="34" charset="-122"/>
                <a:cs typeface="Aptos Mono" pitchFamily="34" charset="-120"/>
              </a:rPr>
              <a:t xml:space="preserve">(quantity: </a:t>
            </a:r>
            <a:r>
              <a:rPr lang="en-US" sz="1340" dirty="0">
                <a:solidFill>
                  <a:srgbClr val="C4B5FD"/>
                </a:solidFill>
                <a:latin typeface="Aptos Mono" pitchFamily="34" charset="0"/>
                <a:ea typeface="Aptos Mono" pitchFamily="34" charset="-122"/>
                <a:cs typeface="Aptos Mono" pitchFamily="34" charset="-120"/>
              </a:rPr>
              <a:t xml:space="preserve">number</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boolean</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quantity &gt; </a:t>
            </a:r>
            <a:r>
              <a:rPr lang="en-US" sz="1340" dirty="0">
                <a:solidFill>
                  <a:srgbClr val="FDBA74"/>
                </a:solidFill>
                <a:latin typeface="Aptos Mono" pitchFamily="34" charset="0"/>
                <a:ea typeface="Aptos Mono" pitchFamily="34" charset="-122"/>
                <a:cs typeface="Aptos Mono" pitchFamily="34" charset="-120"/>
              </a:rPr>
              <a:t xml:space="preserve">0</a:t>
            </a:r>
            <a:r>
              <a:rPr lang="en-US" sz="1340" dirty="0">
                <a:solidFill>
                  <a:srgbClr val="F2F4F7"/>
                </a:solidFill>
                <a:latin typeface="Aptos Mono" pitchFamily="34" charset="0"/>
                <a:ea typeface="Aptos Mono" pitchFamily="34" charset="-122"/>
                <a:cs typeface="Aptos Mono" pitchFamily="34" charset="-120"/>
              </a:rPr>
              <a:t xml:space="preserve"> &amp;&amp; quantity &lt;= this.</a:t>
            </a:r>
            <a:r>
              <a:rPr lang="en-US" sz="1340" dirty="0">
                <a:solidFill>
                  <a:srgbClr val="FDE68A"/>
                </a:solidFill>
                <a:latin typeface="Aptos Mono" pitchFamily="34" charset="0"/>
                <a:ea typeface="Aptos Mono" pitchFamily="34" charset="-122"/>
                <a:cs typeface="Aptos Mono" pitchFamily="34" charset="-120"/>
              </a:rPr>
              <a:t xml:space="preserve">available</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6" name="Shape 19"/>
          <p:cNvSpPr/>
          <p:nvPr/>
        </p:nvSpPr>
        <p:spPr>
          <a:xfrm>
            <a:off x="658368" y="5200650"/>
            <a:ext cx="5102352" cy="1076325"/>
          </a:xfrm>
          <a:prstGeom prst="roundRect">
            <a:avLst>
              <a:gd name="adj" fmla="val 8000"/>
            </a:avLst>
          </a:prstGeom>
          <a:solidFill>
            <a:srgbClr val="FEE4E2"/>
          </a:solidFill>
          <a:ln w="12700">
            <a:solidFill>
              <a:srgbClr val="FEE4E2"/>
            </a:solidFill>
            <a:prstDash val="solid"/>
          </a:ln>
        </p:spPr>
      </p:sp>
      <p:sp>
        <p:nvSpPr>
          <p:cNvPr id="17" name="Text 20"/>
          <p:cNvSpPr/>
          <p:nvPr/>
        </p:nvSpPr>
        <p:spPr>
          <a:xfrm>
            <a:off x="795528" y="5305425"/>
            <a:ext cx="4828032" cy="238125"/>
          </a:xfrm>
          <a:prstGeom prst="rect">
            <a:avLst/>
          </a:prstGeom>
          <a:noFill/>
          <a:ln/>
        </p:spPr>
        <p:txBody>
          <a:bodyPr wrap="square" lIns="0" tIns="0" rIns="0" bIns="0" rtlCol="0" anchor="ctr">
            <a:normAutofit/>
          </a:bodyPr>
          <a:lstStyle/>
          <a:p>
            <a:pPr indent="0" marL="0">
              <a:buNone/>
            </a:pPr>
            <a:r>
              <a:rPr lang="en-US" sz="1300" b="1" dirty="0">
                <a:solidFill>
                  <a:srgbClr val="B42318"/>
                </a:solidFill>
              </a:rPr>
              <a:t>Utan mönstret</a:t>
            </a:r>
            <a:endParaRPr lang="en-US" sz="1300" dirty="0"/>
          </a:p>
        </p:txBody>
      </p:sp>
      <p:sp>
        <p:nvSpPr>
          <p:cNvPr id="18" name="Text 21"/>
          <p:cNvSpPr/>
          <p:nvPr/>
        </p:nvSpPr>
        <p:spPr>
          <a:xfrm>
            <a:off x="795528" y="5610225"/>
            <a:ext cx="4828032" cy="600075"/>
          </a:xfrm>
          <a:prstGeom prst="rect">
            <a:avLst/>
          </a:prstGeom>
          <a:noFill/>
          <a:ln/>
        </p:spPr>
        <p:txBody>
          <a:bodyPr wrap="square" lIns="0" tIns="0" rIns="0" bIns="0" rtlCol="0" anchor="t">
            <a:normAutofit/>
          </a:bodyPr>
          <a:lstStyle/>
          <a:p>
            <a:pPr indent="0" marL="0">
              <a:buNone/>
            </a:pPr>
            <a:r>
              <a:rPr lang="en-US" sz="1400" dirty="0">
                <a:solidFill>
                  <a:srgbClr val="111827"/>
                </a:solidFill>
              </a:rPr>
              <a:t>En InventoryService som plockar ut stock.onHand och stock.reserved och räknar själv flyttar domänkunskap bort från objektet.</a:t>
            </a:r>
            <a:endParaRPr lang="en-US" sz="1400" dirty="0"/>
          </a:p>
        </p:txBody>
      </p:sp>
      <p:sp>
        <p:nvSpPr>
          <p:cNvPr id="19"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16</a:t>
            </a:fld>
            <a:endParaRPr lang="en-US"/>
          </a:p>
        </p:txBody>
      </p:sp>
      <p:sp>
        <p:nvSpPr>
          <p:cNvPr id="20" name="UML StockItem">
            <a:extLst>
              <a:ext uri="{FF2B5EF4-FFF2-40B4-BE49-F238E27FC236}">
                <a16:creationId xmlns:a16="http://schemas.microsoft.com/office/drawing/2014/main" id="{E5A287FA-1C3B-4BB0-801D-65E33263457D}"/>
              </a:ext>
            </a:extLst>
          </p:cNvPr>
          <p:cNvSpPr>
            <a:spLocks noGrp="1"/>
          </p:cNvSpPr>
          <p:nvPr/>
        </p:nvSpPr>
        <p:spPr>
          <a:xfrm>
            <a:off x="1952625" y="2428875"/>
            <a:ext cx="2647950" cy="1552575"/>
          </a:xfrm>
          <a:prstGeom prst="rect">
            <a:avLst/>
          </a:prstGeom>
          <a:solidFill>
            <a:srgbClr val="FFFFFF"/>
          </a:solidFill>
          <a:ln w="13335">
            <a:solidFill>
              <a:srgbClr val="98A2B3"/>
            </a:solidFill>
          </a:ln>
        </p:spPr>
      </p:sp>
      <p:sp>
        <p:nvSpPr>
          <p:cNvPr id="21" name="StockItem">
            <a:extLst>
              <a:ext uri="{FF2B5EF4-FFF2-40B4-BE49-F238E27FC236}">
                <a16:creationId xmlns:a16="http://schemas.microsoft.com/office/drawing/2014/main" id="{AD62E91C-1E68-49F4-A176-317257E9FB96}"/>
              </a:ext>
            </a:extLst>
          </p:cNvPr>
          <p:cNvSpPr>
            <a:spLocks noGrp="1"/>
          </p:cNvSpPr>
          <p:nvPr/>
        </p:nvSpPr>
        <p:spPr>
          <a:xfrm>
            <a:off x="2000250" y="2457450"/>
            <a:ext cx="255270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StockItem</a:t>
            </a:r>
          </a:p>
        </p:txBody>
      </p:sp>
      <p:sp>
        <p:nvSpPr>
          <p:cNvPr id="22" name="">
            <a:extLst>
              <a:ext uri="{FF2B5EF4-FFF2-40B4-BE49-F238E27FC236}">
                <a16:creationId xmlns:a16="http://schemas.microsoft.com/office/drawing/2014/main" id="{1DA258D1-35CA-4B03-B19F-F674DEFF72C9}"/>
              </a:ext>
            </a:extLst>
          </p:cNvPr>
          <p:cNvSpPr>
            <a:spLocks noGrp="1"/>
          </p:cNvSpPr>
          <p:nvPr/>
        </p:nvSpPr>
        <p:spPr>
          <a:xfrm flipV="0">
            <a:off x="1952625" y="2752725"/>
            <a:ext cx="2647950" cy="0"/>
          </a:xfrm>
          <a:prstGeom prst="line">
            <a:avLst/>
          </a:prstGeom>
          <a:noFill/>
          <a:ln w="12859">
            <a:solidFill>
              <a:srgbClr val="98A2B3"/>
            </a:solidFill>
            <a:prstDash val="solid"/>
          </a:ln>
        </p:spPr>
      </p:sp>
      <p:sp>
        <p:nvSpPr>
          <p:cNvPr id="23" name="onHand&#10;reserved">
            <a:extLst>
              <a:ext uri="{FF2B5EF4-FFF2-40B4-BE49-F238E27FC236}">
                <a16:creationId xmlns:a16="http://schemas.microsoft.com/office/drawing/2014/main" id="{44E8A5D6-4F86-4752-A2DF-A065A2EF3DC7}"/>
              </a:ext>
            </a:extLst>
          </p:cNvPr>
          <p:cNvSpPr>
            <a:spLocks noGrp="1"/>
          </p:cNvSpPr>
          <p:nvPr/>
        </p:nvSpPr>
        <p:spPr>
          <a:xfrm>
            <a:off x="2038350" y="2800350"/>
            <a:ext cx="2476500" cy="419100"/>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onHand</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reserved</a:t>
            </a:r>
          </a:p>
        </p:txBody>
      </p:sp>
      <p:sp>
        <p:nvSpPr>
          <p:cNvPr id="24" name="">
            <a:extLst>
              <a:ext uri="{FF2B5EF4-FFF2-40B4-BE49-F238E27FC236}">
                <a16:creationId xmlns:a16="http://schemas.microsoft.com/office/drawing/2014/main" id="{53F6D59D-F432-4053-B8F5-19873AE720A2}"/>
              </a:ext>
            </a:extLst>
          </p:cNvPr>
          <p:cNvSpPr>
            <a:spLocks noGrp="1"/>
          </p:cNvSpPr>
          <p:nvPr/>
        </p:nvSpPr>
        <p:spPr>
          <a:xfrm flipV="0">
            <a:off x="1952625" y="3267075"/>
            <a:ext cx="2647950" cy="0"/>
          </a:xfrm>
          <a:prstGeom prst="line">
            <a:avLst/>
          </a:prstGeom>
          <a:noFill/>
          <a:ln w="12859">
            <a:solidFill>
              <a:srgbClr val="98A2B3"/>
            </a:solidFill>
            <a:prstDash val="solid"/>
          </a:ln>
        </p:spPr>
      </p:sp>
      <p:sp>
        <p:nvSpPr>
          <p:cNvPr id="25" name="available()&#10;canReserve(qty)&#10;reserve(qty)">
            <a:extLst>
              <a:ext uri="{FF2B5EF4-FFF2-40B4-BE49-F238E27FC236}">
                <a16:creationId xmlns:a16="http://schemas.microsoft.com/office/drawing/2014/main" id="{91103240-F34D-4340-9CBB-530D49FD0FD4}"/>
              </a:ext>
            </a:extLst>
          </p:cNvPr>
          <p:cNvSpPr>
            <a:spLocks noGrp="1"/>
          </p:cNvSpPr>
          <p:nvPr/>
        </p:nvSpPr>
        <p:spPr>
          <a:xfrm>
            <a:off x="2038350" y="3314700"/>
            <a:ext cx="2476500" cy="61912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available()</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canReserve(qty)</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reserve(qty)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2. Creator</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GRASP · ansvarsfördelning</a:t>
            </a:r>
            <a:endParaRPr lang="en-US" sz="1300" dirty="0"/>
          </a:p>
        </p:txBody>
      </p:sp>
      <p:sp>
        <p:nvSpPr>
          <p:cNvPr id="4" name="Text 2"/>
          <p:cNvSpPr/>
          <p:nvPr/>
        </p:nvSpPr>
        <p:spPr>
          <a:xfrm>
            <a:off x="685800" y="1298448"/>
            <a:ext cx="6766560" cy="1234440"/>
          </a:xfrm>
          <a:prstGeom prst="rect">
            <a:avLst/>
          </a:prstGeom>
          <a:noFill/>
          <a:ln/>
        </p:spPr>
        <p:txBody>
          <a:bodyPr wrap="square" lIns="0" tIns="0" rIns="0" bIns="0" rtlCol="0" anchor="ctr">
            <a:normAutofit/>
          </a:bodyPr>
          <a:lstStyle/>
          <a:p>
            <a:pPr indent="0" marL="0">
              <a:buNone/>
            </a:pPr>
            <a:r>
              <a:rPr lang="en-US" sz="2500" b="1" dirty="0">
                <a:solidFill>
                  <a:srgbClr val="111827"/>
                </a:solidFill>
              </a:rPr>
              <a:t>Låt ett objekt skapa ett annat när det naturligt innehåller, registrerar, använder eller har initieringsdata för det.</a:t>
            </a:r>
            <a:endParaRPr lang="en-US" sz="2500" dirty="0"/>
          </a:p>
        </p:txBody>
      </p:sp>
      <p:sp>
        <p:nvSpPr>
          <p:cNvPr id="5" name="Shape 3"/>
          <p:cNvSpPr/>
          <p:nvPr/>
        </p:nvSpPr>
        <p:spPr>
          <a:xfrm>
            <a:off x="7818120" y="1234440"/>
            <a:ext cx="3611880" cy="1417320"/>
          </a:xfrm>
          <a:prstGeom prst="roundRect">
            <a:avLst>
              <a:gd name="adj" fmla="val 5161"/>
            </a:avLst>
          </a:prstGeom>
          <a:solidFill>
            <a:srgbClr val="CCFBF1"/>
          </a:solidFill>
          <a:ln w="12700">
            <a:solidFill>
              <a:srgbClr val="CCFBF1"/>
            </a:solidFill>
            <a:prstDash val="solid"/>
          </a:ln>
        </p:spPr>
      </p:sp>
      <p:sp>
        <p:nvSpPr>
          <p:cNvPr id="6" name="Text 4"/>
          <p:cNvSpPr/>
          <p:nvPr/>
        </p:nvSpPr>
        <p:spPr>
          <a:xfrm>
            <a:off x="8065008" y="1508760"/>
            <a:ext cx="3108960" cy="201168"/>
          </a:xfrm>
          <a:prstGeom prst="rect">
            <a:avLst/>
          </a:prstGeom>
          <a:noFill/>
          <a:ln/>
        </p:spPr>
        <p:txBody>
          <a:bodyPr wrap="square" lIns="0" tIns="0" rIns="0" bIns="0" rtlCol="0" anchor="ctr"/>
          <a:lstStyle/>
          <a:p>
            <a:pPr algn="ctr" indent="0" marL="0">
              <a:buNone/>
            </a:pPr>
            <a:r>
              <a:rPr lang="en-US" sz="1100" b="1" dirty="0">
                <a:solidFill>
                  <a:srgbClr val="0F766E"/>
                </a:solidFill>
              </a:rPr>
              <a:t>DESIGNFRÅGA</a:t>
            </a:r>
            <a:endParaRPr lang="en-US" sz="1100" dirty="0"/>
          </a:p>
        </p:txBody>
      </p:sp>
      <p:sp>
        <p:nvSpPr>
          <p:cNvPr id="7" name="Text 5"/>
          <p:cNvSpPr/>
          <p:nvPr/>
        </p:nvSpPr>
        <p:spPr>
          <a:xfrm>
            <a:off x="8065008" y="1810512"/>
            <a:ext cx="3108960" cy="566928"/>
          </a:xfrm>
          <a:prstGeom prst="rect">
            <a:avLst/>
          </a:prstGeom>
          <a:noFill/>
          <a:ln/>
        </p:spPr>
        <p:txBody>
          <a:bodyPr wrap="square" lIns="0" tIns="0" rIns="0" bIns="0" rtlCol="0" anchor="ctr">
            <a:normAutofit/>
          </a:bodyPr>
          <a:lstStyle/>
          <a:p>
            <a:pPr algn="ctr" indent="0" marL="0">
              <a:buNone/>
            </a:pPr>
            <a:r>
              <a:rPr lang="en-US" sz="1800" b="1" dirty="0">
                <a:solidFill>
                  <a:srgbClr val="111827"/>
                </a:solidFill>
              </a:rPr>
              <a:t>Vem har bäst förutsättningar att skapa objektet?</a:t>
            </a:r>
            <a:endParaRPr lang="en-US" sz="1800" dirty="0"/>
          </a:p>
        </p:txBody>
      </p:sp>
      <p:sp>
        <p:nvSpPr>
          <p:cNvPr id="8" name="Shape 6"/>
          <p:cNvSpPr/>
          <p:nvPr/>
        </p:nvSpPr>
        <p:spPr>
          <a:xfrm>
            <a:off x="685800" y="3063240"/>
            <a:ext cx="10744200" cy="1097280"/>
          </a:xfrm>
          <a:prstGeom prst="roundRect">
            <a:avLst>
              <a:gd name="adj" fmla="val 5000"/>
            </a:avLst>
          </a:prstGeom>
          <a:solidFill>
            <a:srgbClr val="D1E9FF"/>
          </a:solidFill>
          <a:ln w="12700">
            <a:solidFill>
              <a:srgbClr val="D1E9FF"/>
            </a:solidFill>
            <a:prstDash val="solid"/>
          </a:ln>
        </p:spPr>
      </p:sp>
      <p:sp>
        <p:nvSpPr>
          <p:cNvPr id="9" name="Text 7"/>
          <p:cNvSpPr/>
          <p:nvPr/>
        </p:nvSpPr>
        <p:spPr>
          <a:xfrm>
            <a:off x="822960" y="3172968"/>
            <a:ext cx="1046988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Inte en regelbok</a:t>
            </a:r>
            <a:endParaRPr lang="en-US" sz="1300" dirty="0"/>
          </a:p>
        </p:txBody>
      </p:sp>
      <p:sp>
        <p:nvSpPr>
          <p:cNvPr id="10" name="Text 8"/>
          <p:cNvSpPr/>
          <p:nvPr/>
        </p:nvSpPr>
        <p:spPr>
          <a:xfrm>
            <a:off x="822960" y="3456432"/>
            <a:ext cx="10469880" cy="621792"/>
          </a:xfrm>
          <a:prstGeom prst="rect">
            <a:avLst/>
          </a:prstGeom>
          <a:noFill/>
          <a:ln/>
        </p:spPr>
        <p:txBody>
          <a:bodyPr wrap="square" lIns="0" tIns="0" rIns="0" bIns="0" rtlCol="0" anchor="t">
            <a:normAutofit/>
          </a:bodyPr>
          <a:lstStyle/>
          <a:p>
            <a:pPr indent="0" marL="0">
              <a:buNone/>
            </a:pPr>
            <a:r>
              <a:rPr lang="en-US" sz="1400" dirty="0">
                <a:solidFill>
                  <a:srgbClr val="111827"/>
                </a:solidFill>
              </a:rPr>
              <a:t>Skapande är också ett beroende. Skapa där relationen redan finns, i stället för att sprida new över hela systemet.</a:t>
            </a:r>
            <a:endParaRPr lang="en-US" sz="1400" dirty="0"/>
          </a:p>
        </p:txBody>
      </p:sp>
      <p:sp>
        <p:nvSpPr>
          <p:cNvPr id="11" name="Text 9"/>
          <p:cNvSpPr/>
          <p:nvPr/>
        </p:nvSpPr>
        <p:spPr>
          <a:xfrm>
            <a:off x="704088" y="4663440"/>
            <a:ext cx="10698480" cy="640080"/>
          </a:xfrm>
          <a:prstGeom prst="rect">
            <a:avLst/>
          </a:prstGeom>
          <a:noFill/>
          <a:ln/>
        </p:spPr>
        <p:txBody>
          <a:bodyPr wrap="square" lIns="0" tIns="0" rIns="0" bIns="0" rtlCol="0" anchor="ctr">
            <a:normAutofit/>
          </a:bodyPr>
          <a:lstStyle/>
          <a:p>
            <a:pPr indent="0" marL="0">
              <a:buNone/>
            </a:pPr>
            <a:r>
              <a:rPr lang="en-US" sz="1900" dirty="0">
                <a:solidFill>
                  <a:srgbClr val="344054"/>
                </a:solidFill>
              </a:rPr>
              <a:t>GRASP hjälper oss att motivera ett ansvar. Samma designbeslut kan stödja flera mönster samtidigt.</a:t>
            </a:r>
            <a:endParaRPr lang="en-US" sz="19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Creator · exempel 1</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Cart skapar CartLine</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När kunden lägger en produkt i varukorgen skapas en varukorgsrad.</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17"/>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18"/>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19"/>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Cart</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lines: </a:t>
            </a:r>
            <a:r>
              <a:rPr lang="en-US" sz="1340" dirty="0">
                <a:solidFill>
                  <a:srgbClr val="67E8F9"/>
                </a:solidFill>
                <a:latin typeface="Aptos Mono" pitchFamily="34" charset="0"/>
                <a:ea typeface="Aptos Mono" pitchFamily="34" charset="-122"/>
                <a:cs typeface="Aptos Mono" pitchFamily="34" charset="-120"/>
              </a:rPr>
              <a:t xml:space="preserve">CartLine</a:t>
            </a:r>
            <a:r>
              <a:rPr lang="en-US" sz="1340" dirty="0">
                <a:solidFill>
                  <a:srgbClr val="F2F4F7"/>
                </a:solidFill>
                <a:latin typeface="Aptos Mono" pitchFamily="34" charset="0"/>
                <a:ea typeface="Aptos Mono" pitchFamily="34" charset="-122"/>
                <a:cs typeface="Aptos Mono" pitchFamily="34" charset="-120"/>
              </a:rPr>
              <a:t xml:space="preserve">[] =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addItem</a:t>
            </a:r>
            <a:r>
              <a:rPr lang="en-US" sz="1340" dirty="0">
                <a:solidFill>
                  <a:srgbClr val="F2F4F7"/>
                </a:solidFill>
                <a:latin typeface="Aptos Mono" pitchFamily="34" charset="0"/>
                <a:ea typeface="Aptos Mono" pitchFamily="34" charset="-122"/>
                <a:cs typeface="Aptos Mono" pitchFamily="34" charset="-120"/>
              </a:rPr>
              <a:t xml:space="preserve">(product: </a:t>
            </a:r>
            <a:r>
              <a:rPr lang="en-US" sz="1340" dirty="0">
                <a:solidFill>
                  <a:srgbClr val="67E8F9"/>
                </a:solidFill>
                <a:latin typeface="Aptos Mono" pitchFamily="34" charset="0"/>
                <a:ea typeface="Aptos Mono" pitchFamily="34" charset="-122"/>
                <a:cs typeface="Aptos Mono" pitchFamily="34" charset="-120"/>
              </a:rPr>
              <a:t xml:space="preserve">Product</a:t>
            </a:r>
            <a:r>
              <a:rPr lang="en-US" sz="1340" dirty="0">
                <a:solidFill>
                  <a:srgbClr val="F2F4F7"/>
                </a:solidFill>
                <a:latin typeface="Aptos Mono" pitchFamily="34" charset="0"/>
                <a:ea typeface="Aptos Mono" pitchFamily="34" charset="-122"/>
                <a:cs typeface="Aptos Mono" pitchFamily="34" charset="-120"/>
              </a:rPr>
              <a:t xml:space="preserve">, quantity: </a:t>
            </a:r>
            <a:r>
              <a:rPr lang="en-US" sz="1340" dirty="0">
                <a:solidFill>
                  <a:srgbClr val="C4B5FD"/>
                </a:solidFill>
                <a:latin typeface="Aptos Mono" pitchFamily="34" charset="0"/>
                <a:ea typeface="Aptos Mono" pitchFamily="34" charset="-122"/>
                <a:cs typeface="Aptos Mono" pitchFamily="34" charset="-120"/>
              </a:rPr>
              <a:t xml:space="preserve">number</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void</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existing = this.lines.</a:t>
            </a:r>
            <a:r>
              <a:rPr lang="en-US" sz="1340" dirty="0">
                <a:solidFill>
                  <a:srgbClr val="FDE68A"/>
                </a:solidFill>
                <a:latin typeface="Aptos Mono" pitchFamily="34" charset="0"/>
                <a:ea typeface="Aptos Mono" pitchFamily="34" charset="-122"/>
                <a:cs typeface="Aptos Mono" pitchFamily="34" charset="-120"/>
              </a:rPr>
              <a:t xml:space="preserve">find</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line =&gt; line.product.id === product.id</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if</a:t>
            </a:r>
            <a:r>
              <a:rPr lang="en-US" sz="1340" dirty="0">
                <a:solidFill>
                  <a:srgbClr val="F2F4F7"/>
                </a:solidFill>
                <a:latin typeface="Aptos Mono" pitchFamily="34" charset="0"/>
                <a:ea typeface="Aptos Mono" pitchFamily="34" charset="-122"/>
                <a:cs typeface="Aptos Mono" pitchFamily="34" charset="-120"/>
              </a:rPr>
              <a:t xml:space="preserve"> (existing)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existing.</a:t>
            </a:r>
            <a:r>
              <a:rPr lang="en-US" sz="1340" dirty="0">
                <a:solidFill>
                  <a:srgbClr val="FDE68A"/>
                </a:solidFill>
                <a:latin typeface="Aptos Mono" pitchFamily="34" charset="0"/>
                <a:ea typeface="Aptos Mono" pitchFamily="34" charset="-122"/>
                <a:cs typeface="Aptos Mono" pitchFamily="34" charset="-120"/>
              </a:rPr>
              <a:t xml:space="preserve">increase</a:t>
            </a:r>
            <a:r>
              <a:rPr lang="en-US" sz="1340" dirty="0">
                <a:solidFill>
                  <a:srgbClr val="F2F4F7"/>
                </a:solidFill>
                <a:latin typeface="Aptos Mono" pitchFamily="34" charset="0"/>
                <a:ea typeface="Aptos Mono" pitchFamily="34" charset="-122"/>
                <a:cs typeface="Aptos Mono" pitchFamily="34" charset="-120"/>
              </a:rPr>
              <a:t xml:space="preserve">(quantity);</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this.lines.</a:t>
            </a:r>
            <a:r>
              <a:rPr lang="en-US" sz="1340" dirty="0">
                <a:solidFill>
                  <a:srgbClr val="FDE68A"/>
                </a:solidFill>
                <a:latin typeface="Aptos Mono" pitchFamily="34" charset="0"/>
                <a:ea typeface="Aptos Mono" pitchFamily="34" charset="-122"/>
                <a:cs typeface="Aptos Mono" pitchFamily="34" charset="-120"/>
              </a:rPr>
              <a:t xml:space="preserve">push</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new</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CartLine</a:t>
            </a:r>
            <a:r>
              <a:rPr lang="en-US" sz="1340" dirty="0">
                <a:solidFill>
                  <a:srgbClr val="F2F4F7"/>
                </a:solidFill>
                <a:latin typeface="Aptos Mono" pitchFamily="34" charset="0"/>
                <a:ea typeface="Aptos Mono" pitchFamily="34" charset="-122"/>
                <a:cs typeface="Aptos Mono" pitchFamily="34" charset="-120"/>
              </a:rPr>
              <a:t xml:space="preserve">(product, quantity));</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3"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18</a:t>
            </a:fld>
            <a:endParaRPr lang="en-US"/>
          </a:p>
        </p:txBody>
      </p:sp>
      <p:sp>
        <p:nvSpPr>
          <p:cNvPr id="14" name="UML Cart">
            <a:extLst>
              <a:ext uri="{FF2B5EF4-FFF2-40B4-BE49-F238E27FC236}">
                <a16:creationId xmlns:a16="http://schemas.microsoft.com/office/drawing/2014/main" id="{4DED15B1-5E36-4775-AC3C-338DED96FAC2}"/>
              </a:ext>
            </a:extLst>
          </p:cNvPr>
          <p:cNvSpPr>
            <a:spLocks noGrp="1"/>
          </p:cNvSpPr>
          <p:nvPr/>
        </p:nvSpPr>
        <p:spPr>
          <a:xfrm>
            <a:off x="1095375" y="2524125"/>
            <a:ext cx="2095500" cy="638175"/>
          </a:xfrm>
          <a:prstGeom prst="rect">
            <a:avLst/>
          </a:prstGeom>
          <a:solidFill>
            <a:srgbClr val="FFFFFF"/>
          </a:solidFill>
          <a:ln w="13335">
            <a:solidFill>
              <a:srgbClr val="98A2B3"/>
            </a:solidFill>
          </a:ln>
        </p:spPr>
      </p:sp>
      <p:sp>
        <p:nvSpPr>
          <p:cNvPr id="15" name="Cart">
            <a:extLst>
              <a:ext uri="{FF2B5EF4-FFF2-40B4-BE49-F238E27FC236}">
                <a16:creationId xmlns:a16="http://schemas.microsoft.com/office/drawing/2014/main" id="{538FCE53-875C-4F68-8B91-C1FD6EB802D2}"/>
              </a:ext>
            </a:extLst>
          </p:cNvPr>
          <p:cNvSpPr>
            <a:spLocks noGrp="1"/>
          </p:cNvSpPr>
          <p:nvPr/>
        </p:nvSpPr>
        <p:spPr>
          <a:xfrm>
            <a:off x="1143000" y="2552700"/>
            <a:ext cx="200025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a:t>
            </a:r>
          </a:p>
        </p:txBody>
      </p:sp>
      <p:sp>
        <p:nvSpPr>
          <p:cNvPr id="16" name="">
            <a:extLst>
              <a:ext uri="{FF2B5EF4-FFF2-40B4-BE49-F238E27FC236}">
                <a16:creationId xmlns:a16="http://schemas.microsoft.com/office/drawing/2014/main" id="{7F2A4BD5-7394-4485-86CF-F0DE34643915}"/>
              </a:ext>
            </a:extLst>
          </p:cNvPr>
          <p:cNvSpPr>
            <a:spLocks noGrp="1"/>
          </p:cNvSpPr>
          <p:nvPr/>
        </p:nvSpPr>
        <p:spPr>
          <a:xfrm flipV="0">
            <a:off x="1095375" y="2847975"/>
            <a:ext cx="2095500" cy="0"/>
          </a:xfrm>
          <a:prstGeom prst="line">
            <a:avLst/>
          </a:prstGeom>
          <a:noFill/>
          <a:ln w="12859">
            <a:solidFill>
              <a:srgbClr val="98A2B3"/>
            </a:solidFill>
            <a:prstDash val="solid"/>
          </a:ln>
        </p:spPr>
      </p:sp>
      <p:sp>
        <p:nvSpPr>
          <p:cNvPr id="17" name="addItem(product, qty)">
            <a:extLst>
              <a:ext uri="{FF2B5EF4-FFF2-40B4-BE49-F238E27FC236}">
                <a16:creationId xmlns:a16="http://schemas.microsoft.com/office/drawing/2014/main" id="{CADBA9AD-DD1F-4796-BEC9-609D4993C047}"/>
              </a:ext>
            </a:extLst>
          </p:cNvPr>
          <p:cNvSpPr>
            <a:spLocks noGrp="1"/>
          </p:cNvSpPr>
          <p:nvPr/>
        </p:nvSpPr>
        <p:spPr>
          <a:xfrm>
            <a:off x="1181100" y="2895600"/>
            <a:ext cx="192405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addItem(product, qty)</a:t>
            </a:r>
          </a:p>
        </p:txBody>
      </p:sp>
      <p:sp>
        <p:nvSpPr>
          <p:cNvPr id="18" name="UML CartLine">
            <a:extLst>
              <a:ext uri="{FF2B5EF4-FFF2-40B4-BE49-F238E27FC236}">
                <a16:creationId xmlns:a16="http://schemas.microsoft.com/office/drawing/2014/main" id="{F936E060-039B-413E-BC15-7869F50A5882}"/>
              </a:ext>
            </a:extLst>
          </p:cNvPr>
          <p:cNvSpPr>
            <a:spLocks noGrp="1"/>
          </p:cNvSpPr>
          <p:nvPr/>
        </p:nvSpPr>
        <p:spPr>
          <a:xfrm>
            <a:off x="3619500" y="3905250"/>
            <a:ext cx="1905000" cy="838200"/>
          </a:xfrm>
          <a:prstGeom prst="rect">
            <a:avLst/>
          </a:prstGeom>
          <a:solidFill>
            <a:srgbClr val="FFFFFF"/>
          </a:solidFill>
          <a:ln w="13335">
            <a:solidFill>
              <a:srgbClr val="98A2B3"/>
            </a:solidFill>
          </a:ln>
        </p:spPr>
      </p:sp>
      <p:sp>
        <p:nvSpPr>
          <p:cNvPr id="19" name="CartLine">
            <a:extLst>
              <a:ext uri="{FF2B5EF4-FFF2-40B4-BE49-F238E27FC236}">
                <a16:creationId xmlns:a16="http://schemas.microsoft.com/office/drawing/2014/main" id="{55DEA4CB-560F-414D-A864-AD3BD85495B7}"/>
              </a:ext>
            </a:extLst>
          </p:cNvPr>
          <p:cNvSpPr>
            <a:spLocks noGrp="1"/>
          </p:cNvSpPr>
          <p:nvPr/>
        </p:nvSpPr>
        <p:spPr>
          <a:xfrm>
            <a:off x="3667125" y="3933825"/>
            <a:ext cx="180975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CartLine</a:t>
            </a:r>
          </a:p>
        </p:txBody>
      </p:sp>
      <p:sp>
        <p:nvSpPr>
          <p:cNvPr id="20" name="">
            <a:extLst>
              <a:ext uri="{FF2B5EF4-FFF2-40B4-BE49-F238E27FC236}">
                <a16:creationId xmlns:a16="http://schemas.microsoft.com/office/drawing/2014/main" id="{3BB472B2-8523-46A0-B41F-E8C2F1DF546C}"/>
              </a:ext>
            </a:extLst>
          </p:cNvPr>
          <p:cNvSpPr>
            <a:spLocks noGrp="1"/>
          </p:cNvSpPr>
          <p:nvPr/>
        </p:nvSpPr>
        <p:spPr>
          <a:xfrm flipV="0">
            <a:off x="3619500" y="4229100"/>
            <a:ext cx="1905000" cy="0"/>
          </a:xfrm>
          <a:prstGeom prst="line">
            <a:avLst/>
          </a:prstGeom>
          <a:noFill/>
          <a:ln w="12859">
            <a:solidFill>
              <a:srgbClr val="98A2B3"/>
            </a:solidFill>
            <a:prstDash val="solid"/>
          </a:ln>
        </p:spPr>
      </p:sp>
      <p:sp>
        <p:nvSpPr>
          <p:cNvPr id="21" name="product&#10;quantity">
            <a:extLst>
              <a:ext uri="{FF2B5EF4-FFF2-40B4-BE49-F238E27FC236}">
                <a16:creationId xmlns:a16="http://schemas.microsoft.com/office/drawing/2014/main" id="{CF87CE35-838A-461D-AE74-ECA49EEF3109}"/>
              </a:ext>
            </a:extLst>
          </p:cNvPr>
          <p:cNvSpPr>
            <a:spLocks noGrp="1"/>
          </p:cNvSpPr>
          <p:nvPr/>
        </p:nvSpPr>
        <p:spPr>
          <a:xfrm>
            <a:off x="3705225" y="4276725"/>
            <a:ext cx="1733550" cy="419100"/>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product</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quantity</a:t>
            </a:r>
          </a:p>
        </p:txBody>
      </p:sp>
      <p:cxnSp>
        <p:nvCxnSpPr>
          <p:cNvPr id="22" name=""/>
          <p:cNvCxnSpPr>
            <a:stCxn id="14" idx="2"/>
            <a:endCxn id="18" idx="0"/>
          </p:cNvCxnSpPr>
          <p:nvPr/>
        </p:nvCxnSpPr>
        <p:spPr>
          <a:xfrm>
            <a:off x="2143125" y="3162300"/>
            <a:ext cx="2428875" cy="742950"/>
          </a:xfrm>
          <a:prstGeom prst="straightConnector1">
            <a:avLst/>
          </a:prstGeom>
          <a:ln w="15240">
            <a:solidFill>
              <a:srgbClr val="667085"/>
            </a:solidFill>
            <a:prstDash val="solid"/>
            <a:tailEnd type="arrow" w="med" len="med"/>
          </a:ln>
        </p:spPr>
      </p:cxnSp>
      <p:sp>
        <p:nvSpPr>
          <p:cNvPr id="23" name="skapar / innehåller">
            <a:extLst>
              <a:ext uri="{FF2B5EF4-FFF2-40B4-BE49-F238E27FC236}">
                <a16:creationId xmlns:a16="http://schemas.microsoft.com/office/drawing/2014/main" id="{3EB4E798-4649-485A-9CA9-60E08EF6C8D8}"/>
              </a:ext>
            </a:extLst>
          </p:cNvPr>
          <p:cNvSpPr>
            <a:spLocks noGrp="1"/>
          </p:cNvSpPr>
          <p:nvPr/>
        </p:nvSpPr>
        <p:spPr>
          <a:xfrm>
            <a:off x="2524125" y="3209925"/>
            <a:ext cx="1714500"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skapar / innehåller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Creator · exempel 2</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Order skapar OrderLine</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När checkout lyckas ska ordern få en fryst kopia av köpta rader.</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17"/>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18"/>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19"/>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Order</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static</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fromCart</a:t>
            </a:r>
            <a:r>
              <a:rPr lang="en-US" sz="1340" dirty="0">
                <a:solidFill>
                  <a:srgbClr val="F2F4F7"/>
                </a:solidFill>
                <a:latin typeface="Aptos Mono" pitchFamily="34" charset="0"/>
                <a:ea typeface="Aptos Mono" pitchFamily="34" charset="-122"/>
                <a:cs typeface="Aptos Mono" pitchFamily="34" charset="-120"/>
              </a:rPr>
              <a:t xml:space="preserve">(cart: </a:t>
            </a:r>
            <a:r>
              <a:rPr lang="en-US" sz="1340" dirty="0">
                <a:solidFill>
                  <a:srgbClr val="67E8F9"/>
                </a:solidFill>
                <a:latin typeface="Aptos Mono" pitchFamily="34" charset="0"/>
                <a:ea typeface="Aptos Mono" pitchFamily="34" charset="-122"/>
                <a:cs typeface="Aptos Mono" pitchFamily="34" charset="-120"/>
              </a:rPr>
              <a:t xml:space="preserve">Cart</a:t>
            </a:r>
            <a:r>
              <a:rPr lang="en-US" sz="1340" dirty="0">
                <a:solidFill>
                  <a:srgbClr val="F2F4F7"/>
                </a:solidFill>
                <a:latin typeface="Aptos Mono" pitchFamily="34" charset="0"/>
                <a:ea typeface="Aptos Mono" pitchFamily="34" charset="-122"/>
                <a:cs typeface="Aptos Mono" pitchFamily="34" charset="-120"/>
              </a:rPr>
              <a:t xml:space="preserve">, customer: </a:t>
            </a:r>
            <a:r>
              <a:rPr lang="en-US" sz="1340" dirty="0">
                <a:solidFill>
                  <a:srgbClr val="67E8F9"/>
                </a:solidFill>
                <a:latin typeface="Aptos Mono" pitchFamily="34" charset="0"/>
                <a:ea typeface="Aptos Mono" pitchFamily="34" charset="-122"/>
                <a:cs typeface="Aptos Mono" pitchFamily="34" charset="-120"/>
              </a:rPr>
              <a:t xml:space="preserve">Customer</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Order</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lines = cart.</a:t>
            </a:r>
            <a:r>
              <a:rPr lang="en-US" sz="1340" dirty="0">
                <a:solidFill>
                  <a:srgbClr val="FDE68A"/>
                </a:solidFill>
                <a:latin typeface="Aptos Mono" pitchFamily="34" charset="0"/>
                <a:ea typeface="Aptos Mono" pitchFamily="34" charset="-122"/>
                <a:cs typeface="Aptos Mono" pitchFamily="34" charset="-120"/>
              </a:rPr>
              <a:t xml:space="preserve">items</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FDE68A"/>
                </a:solidFill>
                <a:latin typeface="Aptos Mono" pitchFamily="34" charset="0"/>
                <a:ea typeface="Aptos Mono" pitchFamily="34" charset="-122"/>
                <a:cs typeface="Aptos Mono" pitchFamily="34" charset="-120"/>
              </a:rPr>
              <a:t xml:space="preserve">map</a:t>
            </a:r>
            <a:r>
              <a:rPr lang="en-US" sz="1340" dirty="0">
                <a:solidFill>
                  <a:srgbClr val="F2F4F7"/>
                </a:solidFill>
                <a:latin typeface="Aptos Mono" pitchFamily="34" charset="0"/>
                <a:ea typeface="Aptos Mono" pitchFamily="34" charset="-122"/>
                <a:cs typeface="Aptos Mono" pitchFamily="34" charset="-120"/>
              </a:rPr>
              <a:t xml:space="preserve">(item =&gt;</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new</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OrderLine</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item.product.id,</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item.product.price,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item.quantity</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new</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Order</a:t>
            </a:r>
            <a:r>
              <a:rPr lang="en-US" sz="1340" dirty="0">
                <a:solidFill>
                  <a:srgbClr val="F2F4F7"/>
                </a:solidFill>
                <a:latin typeface="Aptos Mono" pitchFamily="34" charset="0"/>
                <a:ea typeface="Aptos Mono" pitchFamily="34" charset="-122"/>
                <a:cs typeface="Aptos Mono" pitchFamily="34" charset="-120"/>
              </a:rPr>
              <a:t xml:space="preserve">(customer.id, lines);</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3" name="Shape 20"/>
          <p:cNvSpPr/>
          <p:nvPr/>
        </p:nvSpPr>
        <p:spPr>
          <a:xfrm>
            <a:off x="658368" y="5200650"/>
            <a:ext cx="5102352" cy="1076325"/>
          </a:xfrm>
          <a:prstGeom prst="roundRect">
            <a:avLst>
              <a:gd name="adj" fmla="val 8000"/>
            </a:avLst>
          </a:prstGeom>
          <a:solidFill>
            <a:srgbClr val="FEE4E2"/>
          </a:solidFill>
          <a:ln w="12700">
            <a:solidFill>
              <a:srgbClr val="FEE4E2"/>
            </a:solidFill>
            <a:prstDash val="solid"/>
          </a:ln>
        </p:spPr>
      </p:sp>
      <p:sp>
        <p:nvSpPr>
          <p:cNvPr id="14" name="Text 21"/>
          <p:cNvSpPr/>
          <p:nvPr/>
        </p:nvSpPr>
        <p:spPr>
          <a:xfrm>
            <a:off x="795528" y="5305425"/>
            <a:ext cx="4828032" cy="238125"/>
          </a:xfrm>
          <a:prstGeom prst="rect">
            <a:avLst/>
          </a:prstGeom>
          <a:noFill/>
          <a:ln/>
        </p:spPr>
        <p:txBody>
          <a:bodyPr wrap="square" lIns="0" tIns="0" rIns="0" bIns="0" rtlCol="0" anchor="ctr">
            <a:normAutofit/>
          </a:bodyPr>
          <a:lstStyle/>
          <a:p>
            <a:pPr indent="0" marL="0">
              <a:buNone/>
            </a:pPr>
            <a:r>
              <a:rPr lang="en-US" sz="1300" b="1" dirty="0">
                <a:solidFill>
                  <a:srgbClr val="B42318"/>
                </a:solidFill>
              </a:rPr>
              <a:t>Utan mönstret</a:t>
            </a:r>
            <a:endParaRPr lang="en-US" sz="1300" dirty="0"/>
          </a:p>
        </p:txBody>
      </p:sp>
      <p:sp>
        <p:nvSpPr>
          <p:cNvPr id="15" name="Text 22"/>
          <p:cNvSpPr/>
          <p:nvPr/>
        </p:nvSpPr>
        <p:spPr>
          <a:xfrm>
            <a:off x="795528" y="5610225"/>
            <a:ext cx="4828032" cy="600075"/>
          </a:xfrm>
          <a:prstGeom prst="rect">
            <a:avLst/>
          </a:prstGeom>
          <a:noFill/>
          <a:ln/>
        </p:spPr>
        <p:txBody>
          <a:bodyPr wrap="square" lIns="0" tIns="0" rIns="0" bIns="0" rtlCol="0" anchor="t">
            <a:normAutofit/>
          </a:bodyPr>
          <a:lstStyle/>
          <a:p>
            <a:pPr indent="0" marL="0">
              <a:buNone/>
            </a:pPr>
            <a:r>
              <a:rPr lang="en-US" sz="1400" dirty="0">
                <a:solidFill>
                  <a:srgbClr val="111827"/>
                </a:solidFill>
              </a:rPr>
              <a:t>CheckoutController som själv loopar över cart.items() och new:ar OrderLine känner då till orderns interna representation.</a:t>
            </a:r>
            <a:endParaRPr lang="en-US" sz="1400" dirty="0"/>
          </a:p>
        </p:txBody>
      </p:sp>
      <p:sp>
        <p:nvSpPr>
          <p:cNvPr id="16"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19</a:t>
            </a:fld>
            <a:endParaRPr lang="en-US"/>
          </a:p>
        </p:txBody>
      </p:sp>
      <p:sp>
        <p:nvSpPr>
          <p:cNvPr id="17" name="UML Order">
            <a:extLst>
              <a:ext uri="{FF2B5EF4-FFF2-40B4-BE49-F238E27FC236}">
                <a16:creationId xmlns:a16="http://schemas.microsoft.com/office/drawing/2014/main" id="{0838528A-3C11-404B-B069-D8D7A3642A2C}"/>
              </a:ext>
            </a:extLst>
          </p:cNvPr>
          <p:cNvSpPr>
            <a:spLocks noGrp="1"/>
          </p:cNvSpPr>
          <p:nvPr/>
        </p:nvSpPr>
        <p:spPr>
          <a:xfrm>
            <a:off x="1047750" y="2476500"/>
            <a:ext cx="2381250" cy="638175"/>
          </a:xfrm>
          <a:prstGeom prst="rect">
            <a:avLst/>
          </a:prstGeom>
          <a:solidFill>
            <a:srgbClr val="FFFFFF"/>
          </a:solidFill>
          <a:ln w="13335">
            <a:solidFill>
              <a:srgbClr val="98A2B3"/>
            </a:solidFill>
          </a:ln>
        </p:spPr>
      </p:sp>
      <p:sp>
        <p:nvSpPr>
          <p:cNvPr id="18" name="Order">
            <a:extLst>
              <a:ext uri="{FF2B5EF4-FFF2-40B4-BE49-F238E27FC236}">
                <a16:creationId xmlns:a16="http://schemas.microsoft.com/office/drawing/2014/main" id="{B4FAA17F-131B-4CFA-A42F-A2F877B2A6D1}"/>
              </a:ext>
            </a:extLst>
          </p:cNvPr>
          <p:cNvSpPr>
            <a:spLocks noGrp="1"/>
          </p:cNvSpPr>
          <p:nvPr/>
        </p:nvSpPr>
        <p:spPr>
          <a:xfrm>
            <a:off x="1095375" y="2505075"/>
            <a:ext cx="228600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Order</a:t>
            </a:r>
          </a:p>
        </p:txBody>
      </p:sp>
      <p:sp>
        <p:nvSpPr>
          <p:cNvPr id="19" name="">
            <a:extLst>
              <a:ext uri="{FF2B5EF4-FFF2-40B4-BE49-F238E27FC236}">
                <a16:creationId xmlns:a16="http://schemas.microsoft.com/office/drawing/2014/main" id="{CBA91F44-EEA2-411F-A26A-BE995F94A070}"/>
              </a:ext>
            </a:extLst>
          </p:cNvPr>
          <p:cNvSpPr>
            <a:spLocks noGrp="1"/>
          </p:cNvSpPr>
          <p:nvPr/>
        </p:nvSpPr>
        <p:spPr>
          <a:xfrm flipV="0">
            <a:off x="1047750" y="2800350"/>
            <a:ext cx="2381250" cy="0"/>
          </a:xfrm>
          <a:prstGeom prst="line">
            <a:avLst/>
          </a:prstGeom>
          <a:noFill/>
          <a:ln w="12859">
            <a:solidFill>
              <a:srgbClr val="98A2B3"/>
            </a:solidFill>
            <a:prstDash val="solid"/>
          </a:ln>
        </p:spPr>
      </p:sp>
      <p:sp>
        <p:nvSpPr>
          <p:cNvPr id="20" name="fromCart(cart, customer)">
            <a:extLst>
              <a:ext uri="{FF2B5EF4-FFF2-40B4-BE49-F238E27FC236}">
                <a16:creationId xmlns:a16="http://schemas.microsoft.com/office/drawing/2014/main" id="{45A45FD7-C183-4D15-BDF9-62CE0A166D0A}"/>
              </a:ext>
            </a:extLst>
          </p:cNvPr>
          <p:cNvSpPr>
            <a:spLocks noGrp="1"/>
          </p:cNvSpPr>
          <p:nvPr/>
        </p:nvSpPr>
        <p:spPr>
          <a:xfrm>
            <a:off x="1133475" y="2847975"/>
            <a:ext cx="220980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fromCart(cart, customer)</a:t>
            </a:r>
          </a:p>
        </p:txBody>
      </p:sp>
      <p:sp>
        <p:nvSpPr>
          <p:cNvPr id="21" name="UML OrderLine">
            <a:extLst>
              <a:ext uri="{FF2B5EF4-FFF2-40B4-BE49-F238E27FC236}">
                <a16:creationId xmlns:a16="http://schemas.microsoft.com/office/drawing/2014/main" id="{041C7B43-3758-441B-B4F3-039643253AC8}"/>
              </a:ext>
            </a:extLst>
          </p:cNvPr>
          <p:cNvSpPr>
            <a:spLocks noGrp="1"/>
          </p:cNvSpPr>
          <p:nvPr/>
        </p:nvSpPr>
        <p:spPr>
          <a:xfrm>
            <a:off x="3619500" y="3810000"/>
            <a:ext cx="1952625" cy="1038225"/>
          </a:xfrm>
          <a:prstGeom prst="rect">
            <a:avLst/>
          </a:prstGeom>
          <a:solidFill>
            <a:srgbClr val="FFFFFF"/>
          </a:solidFill>
          <a:ln w="13335">
            <a:solidFill>
              <a:srgbClr val="98A2B3"/>
            </a:solidFill>
          </a:ln>
        </p:spPr>
      </p:sp>
      <p:sp>
        <p:nvSpPr>
          <p:cNvPr id="22" name="OrderLine">
            <a:extLst>
              <a:ext uri="{FF2B5EF4-FFF2-40B4-BE49-F238E27FC236}">
                <a16:creationId xmlns:a16="http://schemas.microsoft.com/office/drawing/2014/main" id="{83DB8B8C-0F61-4BD2-9602-540373515B74}"/>
              </a:ext>
            </a:extLst>
          </p:cNvPr>
          <p:cNvSpPr>
            <a:spLocks noGrp="1"/>
          </p:cNvSpPr>
          <p:nvPr/>
        </p:nvSpPr>
        <p:spPr>
          <a:xfrm>
            <a:off x="3667125" y="3838575"/>
            <a:ext cx="18573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OrderLine</a:t>
            </a:r>
          </a:p>
        </p:txBody>
      </p:sp>
      <p:sp>
        <p:nvSpPr>
          <p:cNvPr id="23" name="">
            <a:extLst>
              <a:ext uri="{FF2B5EF4-FFF2-40B4-BE49-F238E27FC236}">
                <a16:creationId xmlns:a16="http://schemas.microsoft.com/office/drawing/2014/main" id="{C8DE90BD-8190-4785-BD19-B9925612CA7B}"/>
              </a:ext>
            </a:extLst>
          </p:cNvPr>
          <p:cNvSpPr>
            <a:spLocks noGrp="1"/>
          </p:cNvSpPr>
          <p:nvPr/>
        </p:nvSpPr>
        <p:spPr>
          <a:xfrm flipV="0">
            <a:off x="3619500" y="4133850"/>
            <a:ext cx="1952625" cy="0"/>
          </a:xfrm>
          <a:prstGeom prst="line">
            <a:avLst/>
          </a:prstGeom>
          <a:noFill/>
          <a:ln w="12859">
            <a:solidFill>
              <a:srgbClr val="98A2B3"/>
            </a:solidFill>
            <a:prstDash val="solid"/>
          </a:ln>
        </p:spPr>
      </p:sp>
      <p:sp>
        <p:nvSpPr>
          <p:cNvPr id="24" name="productId&#10;unitPrice&#10;quantity">
            <a:extLst>
              <a:ext uri="{FF2B5EF4-FFF2-40B4-BE49-F238E27FC236}">
                <a16:creationId xmlns:a16="http://schemas.microsoft.com/office/drawing/2014/main" id="{572822AF-9A6D-442E-940E-C31CCFE9C6E2}"/>
              </a:ext>
            </a:extLst>
          </p:cNvPr>
          <p:cNvSpPr>
            <a:spLocks noGrp="1"/>
          </p:cNvSpPr>
          <p:nvPr/>
        </p:nvSpPr>
        <p:spPr>
          <a:xfrm>
            <a:off x="3705225" y="4181475"/>
            <a:ext cx="1781175" cy="61912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productId</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unitPrice</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quantity</a:t>
            </a:r>
          </a:p>
        </p:txBody>
      </p:sp>
      <p:cxnSp>
        <p:nvCxnSpPr>
          <p:cNvPr id="25" name=""/>
          <p:cNvCxnSpPr>
            <a:stCxn id="17" idx="2"/>
            <a:endCxn id="21" idx="0"/>
          </p:cNvCxnSpPr>
          <p:nvPr/>
        </p:nvCxnSpPr>
        <p:spPr>
          <a:xfrm>
            <a:off x="2238375" y="3114675"/>
            <a:ext cx="2357438" cy="695325"/>
          </a:xfrm>
          <a:prstGeom prst="straightConnector1">
            <a:avLst/>
          </a:prstGeom>
          <a:ln w="15240">
            <a:solidFill>
              <a:srgbClr val="667085"/>
            </a:solidFill>
            <a:prstDash val="solid"/>
            <a:tailEnd type="arrow" w="med" len="med"/>
          </a:ln>
        </p:spPr>
      </p:cxnSp>
      <p:sp>
        <p:nvSpPr>
          <p:cNvPr id="26" name="skapar / äger">
            <a:extLst>
              <a:ext uri="{FF2B5EF4-FFF2-40B4-BE49-F238E27FC236}">
                <a16:creationId xmlns:a16="http://schemas.microsoft.com/office/drawing/2014/main" id="{CC1E1697-BF79-4B46-BE3E-B0A2361CD5BE}"/>
              </a:ext>
            </a:extLst>
          </p:cNvPr>
          <p:cNvSpPr>
            <a:spLocks noGrp="1"/>
          </p:cNvSpPr>
          <p:nvPr/>
        </p:nvSpPr>
        <p:spPr>
          <a:xfrm>
            <a:off x="2571750" y="3133725"/>
            <a:ext cx="1476375"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skapar / äger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3. Controller</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GRASP · ansvarsfördelning</a:t>
            </a:r>
            <a:endParaRPr lang="en-US" sz="1300" dirty="0"/>
          </a:p>
        </p:txBody>
      </p:sp>
      <p:sp>
        <p:nvSpPr>
          <p:cNvPr id="4" name="Text 2"/>
          <p:cNvSpPr/>
          <p:nvPr/>
        </p:nvSpPr>
        <p:spPr>
          <a:xfrm>
            <a:off x="685800" y="1298448"/>
            <a:ext cx="6766560" cy="1234440"/>
          </a:xfrm>
          <a:prstGeom prst="rect">
            <a:avLst/>
          </a:prstGeom>
          <a:noFill/>
          <a:ln/>
        </p:spPr>
        <p:txBody>
          <a:bodyPr wrap="square" lIns="0" tIns="0" rIns="0" bIns="0" rtlCol="0" anchor="ctr">
            <a:normAutofit/>
          </a:bodyPr>
          <a:lstStyle/>
          <a:p>
            <a:pPr indent="0" marL="0">
              <a:buNone/>
            </a:pPr>
            <a:r>
              <a:rPr lang="en-US" sz="2500" b="1" dirty="0">
                <a:solidFill>
                  <a:srgbClr val="111827"/>
                </a:solidFill>
              </a:rPr>
              <a:t>Ett icke-UI-objekt tar emot en systemhändelse och koordinerar use caset genom att delegera vidare.</a:t>
            </a:r>
            <a:endParaRPr lang="en-US" sz="2500" dirty="0"/>
          </a:p>
        </p:txBody>
      </p:sp>
      <p:sp>
        <p:nvSpPr>
          <p:cNvPr id="5" name="Shape 3"/>
          <p:cNvSpPr/>
          <p:nvPr/>
        </p:nvSpPr>
        <p:spPr>
          <a:xfrm>
            <a:off x="7818120" y="1234440"/>
            <a:ext cx="3611880" cy="1417320"/>
          </a:xfrm>
          <a:prstGeom prst="roundRect">
            <a:avLst>
              <a:gd name="adj" fmla="val 5161"/>
            </a:avLst>
          </a:prstGeom>
          <a:solidFill>
            <a:srgbClr val="CCFBF1"/>
          </a:solidFill>
          <a:ln w="12700">
            <a:solidFill>
              <a:srgbClr val="CCFBF1"/>
            </a:solidFill>
            <a:prstDash val="solid"/>
          </a:ln>
        </p:spPr>
      </p:sp>
      <p:sp>
        <p:nvSpPr>
          <p:cNvPr id="6" name="Text 4"/>
          <p:cNvSpPr/>
          <p:nvPr/>
        </p:nvSpPr>
        <p:spPr>
          <a:xfrm>
            <a:off x="8065008" y="1508760"/>
            <a:ext cx="3108960" cy="201168"/>
          </a:xfrm>
          <a:prstGeom prst="rect">
            <a:avLst/>
          </a:prstGeom>
          <a:noFill/>
          <a:ln/>
        </p:spPr>
        <p:txBody>
          <a:bodyPr wrap="square" lIns="0" tIns="0" rIns="0" bIns="0" rtlCol="0" anchor="ctr"/>
          <a:lstStyle/>
          <a:p>
            <a:pPr algn="ctr" indent="0" marL="0">
              <a:buNone/>
            </a:pPr>
            <a:r>
              <a:rPr lang="en-US" sz="1100" b="1" dirty="0">
                <a:solidFill>
                  <a:srgbClr val="0F766E"/>
                </a:solidFill>
              </a:rPr>
              <a:t>DESIGNFRÅGA</a:t>
            </a:r>
            <a:endParaRPr lang="en-US" sz="1100" dirty="0"/>
          </a:p>
        </p:txBody>
      </p:sp>
      <p:sp>
        <p:nvSpPr>
          <p:cNvPr id="7" name="Text 5"/>
          <p:cNvSpPr/>
          <p:nvPr/>
        </p:nvSpPr>
        <p:spPr>
          <a:xfrm>
            <a:off x="8065008" y="1810512"/>
            <a:ext cx="3108960" cy="566928"/>
          </a:xfrm>
          <a:prstGeom prst="rect">
            <a:avLst/>
          </a:prstGeom>
          <a:noFill/>
          <a:ln/>
        </p:spPr>
        <p:txBody>
          <a:bodyPr wrap="square" lIns="0" tIns="0" rIns="0" bIns="0" rtlCol="0" anchor="ctr">
            <a:normAutofit/>
          </a:bodyPr>
          <a:lstStyle/>
          <a:p>
            <a:pPr algn="ctr" indent="0" marL="0">
              <a:buNone/>
            </a:pPr>
            <a:r>
              <a:rPr lang="en-US" sz="1800" b="1" dirty="0">
                <a:solidFill>
                  <a:srgbClr val="111827"/>
                </a:solidFill>
              </a:rPr>
              <a:t>Vem tar emot systemmeddelandet?</a:t>
            </a:r>
            <a:endParaRPr lang="en-US" sz="1800" dirty="0"/>
          </a:p>
        </p:txBody>
      </p:sp>
      <p:sp>
        <p:nvSpPr>
          <p:cNvPr id="8" name="Shape 6"/>
          <p:cNvSpPr/>
          <p:nvPr/>
        </p:nvSpPr>
        <p:spPr>
          <a:xfrm>
            <a:off x="685800" y="3063240"/>
            <a:ext cx="10744200" cy="1097280"/>
          </a:xfrm>
          <a:prstGeom prst="roundRect">
            <a:avLst>
              <a:gd name="adj" fmla="val 5000"/>
            </a:avLst>
          </a:prstGeom>
          <a:solidFill>
            <a:srgbClr val="D1E9FF"/>
          </a:solidFill>
          <a:ln w="12700">
            <a:solidFill>
              <a:srgbClr val="D1E9FF"/>
            </a:solidFill>
            <a:prstDash val="solid"/>
          </a:ln>
        </p:spPr>
      </p:sp>
      <p:sp>
        <p:nvSpPr>
          <p:cNvPr id="9" name="Text 7"/>
          <p:cNvSpPr/>
          <p:nvPr/>
        </p:nvSpPr>
        <p:spPr>
          <a:xfrm>
            <a:off x="822960" y="3172968"/>
            <a:ext cx="1046988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Inte en regelbok</a:t>
            </a:r>
            <a:endParaRPr lang="en-US" sz="1300" dirty="0"/>
          </a:p>
        </p:txBody>
      </p:sp>
      <p:sp>
        <p:nvSpPr>
          <p:cNvPr id="10" name="Text 8"/>
          <p:cNvSpPr/>
          <p:nvPr/>
        </p:nvSpPr>
        <p:spPr>
          <a:xfrm>
            <a:off x="822960" y="3456432"/>
            <a:ext cx="10469880" cy="621792"/>
          </a:xfrm>
          <a:prstGeom prst="rect">
            <a:avLst/>
          </a:prstGeom>
          <a:noFill/>
          <a:ln/>
        </p:spPr>
        <p:txBody>
          <a:bodyPr wrap="square" lIns="0" tIns="0" rIns="0" bIns="0" rtlCol="0" anchor="t">
            <a:normAutofit/>
          </a:bodyPr>
          <a:lstStyle/>
          <a:p>
            <a:pPr indent="0" marL="0">
              <a:buNone/>
            </a:pPr>
            <a:r>
              <a:rPr lang="en-US" sz="1400" dirty="0">
                <a:solidFill>
                  <a:srgbClr val="111827"/>
                </a:solidFill>
              </a:rPr>
              <a:t>Controller ska koordinera — inte samla all affärslogik. Tänk tunn controller, rika domänobjekt.</a:t>
            </a:r>
            <a:endParaRPr lang="en-US" sz="1400" dirty="0"/>
          </a:p>
        </p:txBody>
      </p:sp>
      <p:sp>
        <p:nvSpPr>
          <p:cNvPr id="11" name="Text 9"/>
          <p:cNvSpPr/>
          <p:nvPr/>
        </p:nvSpPr>
        <p:spPr>
          <a:xfrm>
            <a:off x="704088" y="4663440"/>
            <a:ext cx="10698480" cy="640080"/>
          </a:xfrm>
          <a:prstGeom prst="rect">
            <a:avLst/>
          </a:prstGeom>
          <a:noFill/>
          <a:ln/>
        </p:spPr>
        <p:txBody>
          <a:bodyPr wrap="square" lIns="0" tIns="0" rIns="0" bIns="0" rtlCol="0" anchor="ctr">
            <a:normAutofit/>
          </a:bodyPr>
          <a:lstStyle/>
          <a:p>
            <a:pPr indent="0" marL="0">
              <a:buNone/>
            </a:pPr>
            <a:r>
              <a:rPr lang="en-US" sz="1900" dirty="0">
                <a:solidFill>
                  <a:srgbClr val="344054"/>
                </a:solidFill>
              </a:rPr>
              <a:t>GRASP hjälper oss att motivera ett ansvar. Samma designbeslut kan stödja flera mönster samtidigt.</a:t>
            </a:r>
            <a:endParaRPr lang="en-US" sz="19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Controller · exempel 1</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Sök produkter</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Systemhändelsen searchProducts(filter) ska realiseras.</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2"/>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23"/>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24"/>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CatalogController</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products: </a:t>
            </a:r>
            <a:r>
              <a:rPr lang="en-US" sz="1340" dirty="0">
                <a:solidFill>
                  <a:srgbClr val="67E8F9"/>
                </a:solidFill>
                <a:latin typeface="Aptos Mono" pitchFamily="34" charset="0"/>
                <a:ea typeface="Aptos Mono" pitchFamily="34" charset="-122"/>
                <a:cs typeface="Aptos Mono" pitchFamily="34" charset="-120"/>
              </a:rPr>
              <a:t xml:space="preserve">ProductRepository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async</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search</a:t>
            </a:r>
            <a:r>
              <a:rPr lang="en-US" sz="1340" dirty="0">
                <a:solidFill>
                  <a:srgbClr val="F2F4F7"/>
                </a:solidFill>
                <a:latin typeface="Aptos Mono" pitchFamily="34" charset="0"/>
                <a:ea typeface="Aptos Mono" pitchFamily="34" charset="-122"/>
                <a:cs typeface="Aptos Mono" pitchFamily="34" charset="-120"/>
              </a:rPr>
              <a:t xml:space="preserve">(filter: </a:t>
            </a:r>
            <a:r>
              <a:rPr lang="en-US" sz="1340" dirty="0">
                <a:solidFill>
                  <a:srgbClr val="67E8F9"/>
                </a:solidFill>
                <a:latin typeface="Aptos Mono" pitchFamily="34" charset="0"/>
                <a:ea typeface="Aptos Mono" pitchFamily="34" charset="-122"/>
                <a:cs typeface="Aptos Mono" pitchFamily="34" charset="-120"/>
              </a:rPr>
              <a:t xml:space="preserve">ProductFilter</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67E8F9"/>
                </a:solidFill>
                <a:latin typeface="Aptos Mono" pitchFamily="34" charset="0"/>
                <a:ea typeface="Aptos Mono" pitchFamily="34" charset="-122"/>
                <a:cs typeface="Aptos Mono" pitchFamily="34" charset="-120"/>
              </a:rPr>
              <a:t xml:space="preserve">ProductView</a:t>
            </a:r>
            <a:r>
              <a:rPr lang="en-US" sz="1340" dirty="0">
                <a:solidFill>
                  <a:srgbClr val="F2F4F7"/>
                </a:solidFill>
                <a:latin typeface="Aptos Mono" pitchFamily="34" charset="0"/>
                <a:ea typeface="Aptos Mono" pitchFamily="34" charset="-122"/>
                <a:cs typeface="Aptos Mono" pitchFamily="34" charset="-120"/>
              </a:rPr>
              <a:t xml:space="preserve">[]&gt;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matches =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this.products.</a:t>
            </a:r>
            <a:r>
              <a:rPr lang="en-US" sz="1340" dirty="0">
                <a:solidFill>
                  <a:srgbClr val="FDE68A"/>
                </a:solidFill>
                <a:latin typeface="Aptos Mono" pitchFamily="34" charset="0"/>
                <a:ea typeface="Aptos Mono" pitchFamily="34" charset="-122"/>
                <a:cs typeface="Aptos Mono" pitchFamily="34" charset="-120"/>
              </a:rPr>
              <a:t xml:space="preserve">find</a:t>
            </a:r>
            <a:r>
              <a:rPr lang="en-US" sz="1340" dirty="0">
                <a:solidFill>
                  <a:srgbClr val="F2F4F7"/>
                </a:solidFill>
                <a:latin typeface="Aptos Mono" pitchFamily="34" charset="0"/>
                <a:ea typeface="Aptos Mono" pitchFamily="34" charset="-122"/>
                <a:cs typeface="Aptos Mono" pitchFamily="34" charset="-120"/>
              </a:rPr>
              <a:t xml:space="preserve">(filter);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matches.</a:t>
            </a:r>
            <a:r>
              <a:rPr lang="en-US" sz="1340" dirty="0">
                <a:solidFill>
                  <a:srgbClr val="FDE68A"/>
                </a:solidFill>
                <a:latin typeface="Aptos Mono" pitchFamily="34" charset="0"/>
                <a:ea typeface="Aptos Mono" pitchFamily="34" charset="-122"/>
                <a:cs typeface="Aptos Mono" pitchFamily="34" charset="-120"/>
              </a:rPr>
              <a:t xml:space="preserve">map</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67E8F9"/>
                </a:solidFill>
                <a:latin typeface="Aptos Mono" pitchFamily="34" charset="0"/>
                <a:ea typeface="Aptos Mono" pitchFamily="34" charset="-122"/>
                <a:cs typeface="Aptos Mono" pitchFamily="34" charset="-120"/>
              </a:rPr>
              <a:t xml:space="preserve">ProductView</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from</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router.</a:t>
            </a:r>
            <a:r>
              <a:rPr lang="en-US" sz="1340" dirty="0">
                <a:solidFill>
                  <a:srgbClr val="FDE68A"/>
                </a:solidFill>
                <a:latin typeface="Aptos Mono" pitchFamily="34" charset="0"/>
                <a:ea typeface="Aptos Mono" pitchFamily="34" charset="-122"/>
                <a:cs typeface="Aptos Mono" pitchFamily="34" charset="-120"/>
              </a:rPr>
              <a:t xml:space="preserve">get</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A7F3D0"/>
                </a:solidFill>
                <a:latin typeface="Aptos Mono" pitchFamily="34" charset="0"/>
                <a:ea typeface="Aptos Mono" pitchFamily="34" charset="-122"/>
                <a:cs typeface="Aptos Mono" pitchFamily="34" charset="-120"/>
              </a:rPr>
              <a:t xml:space="preserve">'/products'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async</a:t>
            </a:r>
            <a:r>
              <a:rPr lang="en-US" sz="1340" dirty="0">
                <a:solidFill>
                  <a:srgbClr val="F2F4F7"/>
                </a:solidFill>
                <a:latin typeface="Aptos Mono" pitchFamily="34" charset="0"/>
                <a:ea typeface="Aptos Mono" pitchFamily="34" charset="-122"/>
                <a:cs typeface="Aptos Mono" pitchFamily="34" charset="-120"/>
              </a:rPr>
              <a:t xml:space="preserve"> (req, res) =&gt;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filter = </a:t>
            </a:r>
            <a:r>
              <a:rPr lang="en-US" sz="1340" dirty="0">
                <a:solidFill>
                  <a:srgbClr val="67E8F9"/>
                </a:solidFill>
                <a:latin typeface="Aptos Mono" pitchFamily="34" charset="0"/>
                <a:ea typeface="Aptos Mono" pitchFamily="34" charset="-122"/>
                <a:cs typeface="Aptos Mono" pitchFamily="34" charset="-120"/>
              </a:rPr>
              <a:t xml:space="preserve">ProductFilter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FDE68A"/>
                </a:solidFill>
                <a:latin typeface="Aptos Mono" pitchFamily="34" charset="0"/>
                <a:ea typeface="Aptos Mono" pitchFamily="34" charset="-122"/>
                <a:cs typeface="Aptos Mono" pitchFamily="34" charset="-120"/>
              </a:rPr>
              <a:t xml:space="preserve">fromQuery</a:t>
            </a:r>
            <a:r>
              <a:rPr lang="en-US" sz="1340" dirty="0">
                <a:solidFill>
                  <a:srgbClr val="F2F4F7"/>
                </a:solidFill>
                <a:latin typeface="Aptos Mono" pitchFamily="34" charset="0"/>
                <a:ea typeface="Aptos Mono" pitchFamily="34" charset="-122"/>
                <a:cs typeface="Aptos Mono" pitchFamily="34" charset="-120"/>
              </a:rPr>
              <a:t xml:space="preserve">(req.query);</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res.</a:t>
            </a:r>
            <a:r>
              <a:rPr lang="en-US" sz="1340" dirty="0">
                <a:solidFill>
                  <a:srgbClr val="FDE68A"/>
                </a:solidFill>
                <a:latin typeface="Aptos Mono" pitchFamily="34" charset="0"/>
                <a:ea typeface="Aptos Mono" pitchFamily="34" charset="-122"/>
                <a:cs typeface="Aptos Mono" pitchFamily="34" charset="-120"/>
              </a:rPr>
              <a:t xml:space="preserve">json</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controller.</a:t>
            </a:r>
            <a:r>
              <a:rPr lang="en-US" sz="1340" dirty="0">
                <a:solidFill>
                  <a:srgbClr val="FDE68A"/>
                </a:solidFill>
                <a:latin typeface="Aptos Mono" pitchFamily="34" charset="0"/>
                <a:ea typeface="Aptos Mono" pitchFamily="34" charset="-122"/>
                <a:cs typeface="Aptos Mono" pitchFamily="34" charset="-120"/>
              </a:rPr>
              <a:t xml:space="preserve">search</a:t>
            </a:r>
            <a:r>
              <a:rPr lang="en-US" sz="1340" dirty="0">
                <a:solidFill>
                  <a:srgbClr val="F2F4F7"/>
                </a:solidFill>
                <a:latin typeface="Aptos Mono" pitchFamily="34" charset="0"/>
                <a:ea typeface="Aptos Mono" pitchFamily="34" charset="-122"/>
                <a:cs typeface="Aptos Mono" pitchFamily="34" charset="-120"/>
              </a:rPr>
              <a:t xml:space="preserve">(filter));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3"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21</a:t>
            </a:fld>
            <a:endParaRPr lang="en-US"/>
          </a:p>
        </p:txBody>
      </p:sp>
      <p:sp>
        <p:nvSpPr>
          <p:cNvPr id="14" name="Route">
            <a:extLst>
              <a:ext uri="{FF2B5EF4-FFF2-40B4-BE49-F238E27FC236}">
                <a16:creationId xmlns:a16="http://schemas.microsoft.com/office/drawing/2014/main" id="{4B12356D-0627-4299-BE96-BD976B67919F}"/>
              </a:ext>
            </a:extLst>
          </p:cNvPr>
          <p:cNvSpPr>
            <a:spLocks noGrp="1"/>
          </p:cNvSpPr>
          <p:nvPr/>
        </p:nvSpPr>
        <p:spPr>
          <a:xfrm>
            <a:off x="828675" y="2333625"/>
            <a:ext cx="1447800" cy="438150"/>
          </a:xfrm>
          <a:prstGeom prst="rect">
            <a:avLst/>
          </a:prstGeom>
          <a:solidFill>
            <a:srgbClr val="ECFDF9"/>
          </a:solidFill>
          <a:ln w="12383">
            <a:solidFill>
              <a:srgbClr val="0F766E"/>
            </a:solidFill>
          </a:ln>
        </p:spPr>
      </p:sp>
      <p:sp>
        <p:nvSpPr>
          <p:cNvPr id="15" name="Route">
            <a:extLst>
              <a:ext uri="{FF2B5EF4-FFF2-40B4-BE49-F238E27FC236}">
                <a16:creationId xmlns:a16="http://schemas.microsoft.com/office/drawing/2014/main" id="{BF385B17-09F1-41E1-BB0C-C71020A1D31A}"/>
              </a:ext>
            </a:extLst>
          </p:cNvPr>
          <p:cNvSpPr>
            <a:spLocks noGrp="1"/>
          </p:cNvSpPr>
          <p:nvPr/>
        </p:nvSpPr>
        <p:spPr>
          <a:xfrm>
            <a:off x="857250" y="2371725"/>
            <a:ext cx="139065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Route</a:t>
            </a:r>
          </a:p>
        </p:txBody>
      </p:sp>
      <p:sp>
        <p:nvSpPr>
          <p:cNvPr id="16" name="">
            <a:extLst>
              <a:ext uri="{FF2B5EF4-FFF2-40B4-BE49-F238E27FC236}">
                <a16:creationId xmlns:a16="http://schemas.microsoft.com/office/drawing/2014/main" id="{7FCC11A3-F42C-4B6C-B4DA-E3CB2B04AA1C}"/>
              </a:ext>
            </a:extLst>
          </p:cNvPr>
          <p:cNvSpPr>
            <a:spLocks noGrp="1"/>
          </p:cNvSpPr>
          <p:nvPr/>
        </p:nvSpPr>
        <p:spPr>
          <a:xfrm flipV="0">
            <a:off x="1552575" y="2771775"/>
            <a:ext cx="0" cy="2181225"/>
          </a:xfrm>
          <a:prstGeom prst="line">
            <a:avLst/>
          </a:prstGeom>
          <a:noFill/>
          <a:ln w="12859">
            <a:solidFill>
              <a:srgbClr val="98A2B3"/>
            </a:solidFill>
            <a:prstDash val="dash"/>
          </a:ln>
        </p:spPr>
      </p:sp>
      <p:sp>
        <p:nvSpPr>
          <p:cNvPr id="17" name="CatalogController">
            <a:extLst>
              <a:ext uri="{FF2B5EF4-FFF2-40B4-BE49-F238E27FC236}">
                <a16:creationId xmlns:a16="http://schemas.microsoft.com/office/drawing/2014/main" id="{086850EC-804B-4707-ABE7-85DCF89BC88F}"/>
              </a:ext>
            </a:extLst>
          </p:cNvPr>
          <p:cNvSpPr>
            <a:spLocks noGrp="1"/>
          </p:cNvSpPr>
          <p:nvPr/>
        </p:nvSpPr>
        <p:spPr>
          <a:xfrm>
            <a:off x="2447925" y="2333625"/>
            <a:ext cx="1447800" cy="438150"/>
          </a:xfrm>
          <a:prstGeom prst="rect">
            <a:avLst/>
          </a:prstGeom>
          <a:solidFill>
            <a:srgbClr val="ECFDF9"/>
          </a:solidFill>
          <a:ln w="12383">
            <a:solidFill>
              <a:srgbClr val="0F766E"/>
            </a:solidFill>
          </a:ln>
        </p:spPr>
      </p:sp>
      <p:sp>
        <p:nvSpPr>
          <p:cNvPr id="18" name="CatalogController">
            <a:extLst>
              <a:ext uri="{FF2B5EF4-FFF2-40B4-BE49-F238E27FC236}">
                <a16:creationId xmlns:a16="http://schemas.microsoft.com/office/drawing/2014/main" id="{1BB2F88C-B183-49CE-A039-B2D481A76A54}"/>
              </a:ext>
            </a:extLst>
          </p:cNvPr>
          <p:cNvSpPr>
            <a:spLocks noGrp="1"/>
          </p:cNvSpPr>
          <p:nvPr/>
        </p:nvSpPr>
        <p:spPr>
          <a:xfrm>
            <a:off x="2476500" y="2371725"/>
            <a:ext cx="139065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CatalogController</a:t>
            </a:r>
          </a:p>
        </p:txBody>
      </p:sp>
      <p:sp>
        <p:nvSpPr>
          <p:cNvPr id="19" name="">
            <a:extLst>
              <a:ext uri="{FF2B5EF4-FFF2-40B4-BE49-F238E27FC236}">
                <a16:creationId xmlns:a16="http://schemas.microsoft.com/office/drawing/2014/main" id="{EC3AC7E0-6B7B-4864-805D-BF2B306E3CDF}"/>
              </a:ext>
            </a:extLst>
          </p:cNvPr>
          <p:cNvSpPr>
            <a:spLocks noGrp="1"/>
          </p:cNvSpPr>
          <p:nvPr/>
        </p:nvSpPr>
        <p:spPr>
          <a:xfrm flipV="0">
            <a:off x="3171825" y="2771775"/>
            <a:ext cx="0" cy="2181225"/>
          </a:xfrm>
          <a:prstGeom prst="line">
            <a:avLst/>
          </a:prstGeom>
          <a:noFill/>
          <a:ln w="12859">
            <a:solidFill>
              <a:srgbClr val="98A2B3"/>
            </a:solidFill>
            <a:prstDash val="dash"/>
          </a:ln>
        </p:spPr>
      </p:sp>
      <p:sp>
        <p:nvSpPr>
          <p:cNvPr id="20" name="ProductRepository">
            <a:extLst>
              <a:ext uri="{FF2B5EF4-FFF2-40B4-BE49-F238E27FC236}">
                <a16:creationId xmlns:a16="http://schemas.microsoft.com/office/drawing/2014/main" id="{8EF5A76F-A45C-4080-A45D-C778D42348F0}"/>
              </a:ext>
            </a:extLst>
          </p:cNvPr>
          <p:cNvSpPr>
            <a:spLocks noGrp="1"/>
          </p:cNvSpPr>
          <p:nvPr/>
        </p:nvSpPr>
        <p:spPr>
          <a:xfrm>
            <a:off x="4067175" y="2333625"/>
            <a:ext cx="1447800" cy="438150"/>
          </a:xfrm>
          <a:prstGeom prst="rect">
            <a:avLst/>
          </a:prstGeom>
          <a:solidFill>
            <a:srgbClr val="ECFDF9"/>
          </a:solidFill>
          <a:ln w="12383">
            <a:solidFill>
              <a:srgbClr val="0F766E"/>
            </a:solidFill>
          </a:ln>
        </p:spPr>
      </p:sp>
      <p:sp>
        <p:nvSpPr>
          <p:cNvPr id="21" name="ProductRepository">
            <a:extLst>
              <a:ext uri="{FF2B5EF4-FFF2-40B4-BE49-F238E27FC236}">
                <a16:creationId xmlns:a16="http://schemas.microsoft.com/office/drawing/2014/main" id="{CECCCC02-00FE-4D39-BB4A-A4254D5B11E6}"/>
              </a:ext>
            </a:extLst>
          </p:cNvPr>
          <p:cNvSpPr>
            <a:spLocks noGrp="1"/>
          </p:cNvSpPr>
          <p:nvPr/>
        </p:nvSpPr>
        <p:spPr>
          <a:xfrm>
            <a:off x="4095750" y="2371725"/>
            <a:ext cx="139065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ProductRepository</a:t>
            </a:r>
          </a:p>
        </p:txBody>
      </p:sp>
      <p:sp>
        <p:nvSpPr>
          <p:cNvPr id="22" name="">
            <a:extLst>
              <a:ext uri="{FF2B5EF4-FFF2-40B4-BE49-F238E27FC236}">
                <a16:creationId xmlns:a16="http://schemas.microsoft.com/office/drawing/2014/main" id="{E37AF909-16A7-4B16-8044-67AC5F80AA46}"/>
              </a:ext>
            </a:extLst>
          </p:cNvPr>
          <p:cNvSpPr>
            <a:spLocks noGrp="1"/>
          </p:cNvSpPr>
          <p:nvPr/>
        </p:nvSpPr>
        <p:spPr>
          <a:xfrm flipV="0">
            <a:off x="4791075" y="2771775"/>
            <a:ext cx="0" cy="2181225"/>
          </a:xfrm>
          <a:prstGeom prst="line">
            <a:avLst/>
          </a:prstGeom>
          <a:noFill/>
          <a:ln w="12859">
            <a:solidFill>
              <a:srgbClr val="98A2B3"/>
            </a:solidFill>
            <a:prstDash val="dash"/>
          </a:ln>
        </p:spPr>
      </p:sp>
      <p:sp>
        <p:nvSpPr>
          <p:cNvPr id="23" name="Message start">
            <a:extLst>
              <a:ext uri="{FF2B5EF4-FFF2-40B4-BE49-F238E27FC236}">
                <a16:creationId xmlns:a16="http://schemas.microsoft.com/office/drawing/2014/main" id="{60E87C52-02E6-4397-ADD6-9728C34EF6CF}"/>
              </a:ext>
            </a:extLst>
          </p:cNvPr>
          <p:cNvSpPr>
            <a:spLocks noGrp="1"/>
          </p:cNvSpPr>
          <p:nvPr/>
        </p:nvSpPr>
        <p:spPr>
          <a:xfrm>
            <a:off x="1552575" y="3190875"/>
            <a:ext cx="0" cy="0"/>
          </a:xfrm>
          <a:prstGeom prst="rect">
            <a:avLst/>
          </a:prstGeom>
          <a:noFill/>
          <a:ln w="0">
            <a:noFill/>
          </a:ln>
        </p:spPr>
      </p:sp>
      <p:sp>
        <p:nvSpPr>
          <p:cNvPr id="24" name="Message end">
            <a:extLst>
              <a:ext uri="{FF2B5EF4-FFF2-40B4-BE49-F238E27FC236}">
                <a16:creationId xmlns:a16="http://schemas.microsoft.com/office/drawing/2014/main" id="{52A7CC9E-90A8-491E-9F05-ADA0D362197A}"/>
              </a:ext>
            </a:extLst>
          </p:cNvPr>
          <p:cNvSpPr>
            <a:spLocks noGrp="1"/>
          </p:cNvSpPr>
          <p:nvPr/>
        </p:nvSpPr>
        <p:spPr>
          <a:xfrm>
            <a:off x="3171825" y="3190875"/>
            <a:ext cx="0" cy="0"/>
          </a:xfrm>
          <a:prstGeom prst="rect">
            <a:avLst/>
          </a:prstGeom>
          <a:noFill/>
          <a:ln w="0">
            <a:noFill/>
          </a:ln>
        </p:spPr>
      </p:sp>
      <p:cxnSp>
        <p:nvCxnSpPr>
          <p:cNvPr id="25" name=""/>
          <p:cNvCxnSpPr>
            <a:stCxn id="23" idx="3"/>
            <a:endCxn id="24" idx="1"/>
          </p:cNvCxnSpPr>
          <p:nvPr/>
        </p:nvCxnSpPr>
        <p:spPr>
          <a:xfrm>
            <a:off x="1552575" y="3190875"/>
            <a:ext cx="1619250" cy="0"/>
          </a:xfrm>
          <a:prstGeom prst="straightConnector1">
            <a:avLst/>
          </a:prstGeom>
          <a:ln w="15240">
            <a:solidFill>
              <a:srgbClr val="344054"/>
            </a:solidFill>
            <a:prstDash val="solid"/>
            <a:tailEnd type="triangle" w="sm" len="sm"/>
          </a:ln>
        </p:spPr>
      </p:cxnSp>
      <p:sp>
        <p:nvSpPr>
          <p:cNvPr id="26" name="search(filter)">
            <a:extLst>
              <a:ext uri="{FF2B5EF4-FFF2-40B4-BE49-F238E27FC236}">
                <a16:creationId xmlns:a16="http://schemas.microsoft.com/office/drawing/2014/main" id="{FA5CC612-2138-4E18-9DBE-751BDCBD617A}"/>
              </a:ext>
            </a:extLst>
          </p:cNvPr>
          <p:cNvSpPr>
            <a:spLocks noGrp="1"/>
          </p:cNvSpPr>
          <p:nvPr/>
        </p:nvSpPr>
        <p:spPr>
          <a:xfrm>
            <a:off x="1628775" y="2914650"/>
            <a:ext cx="1466850" cy="228600"/>
          </a:xfrm>
          <a:prstGeom prst="rect">
            <a:avLst/>
          </a:prstGeom>
          <a:noFill/>
          <a:ln w="0">
            <a:noFill/>
          </a:ln>
        </p:spPr>
        <p:txBody>
          <a:bodyPr wrap="none" lIns="0" tIns="0" rIns="0" bIns="0" anchor="ctr">
            <a:noAutofit/>
          </a:bodyPr>
          <a:lstStyle/>
          <a:p>
            <a:pPr algn="ct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search(filter)</a:t>
            </a:r>
          </a:p>
        </p:txBody>
      </p:sp>
      <p:sp>
        <p:nvSpPr>
          <p:cNvPr id="27" name="Message start">
            <a:extLst>
              <a:ext uri="{FF2B5EF4-FFF2-40B4-BE49-F238E27FC236}">
                <a16:creationId xmlns:a16="http://schemas.microsoft.com/office/drawing/2014/main" id="{79E5E7BE-1DE0-4CB3-87FD-0734A851CADE}"/>
              </a:ext>
            </a:extLst>
          </p:cNvPr>
          <p:cNvSpPr>
            <a:spLocks noGrp="1"/>
          </p:cNvSpPr>
          <p:nvPr/>
        </p:nvSpPr>
        <p:spPr>
          <a:xfrm>
            <a:off x="3171825" y="3762375"/>
            <a:ext cx="0" cy="0"/>
          </a:xfrm>
          <a:prstGeom prst="rect">
            <a:avLst/>
          </a:prstGeom>
          <a:noFill/>
          <a:ln w="0">
            <a:noFill/>
          </a:ln>
        </p:spPr>
      </p:sp>
      <p:sp>
        <p:nvSpPr>
          <p:cNvPr id="28" name="Message end">
            <a:extLst>
              <a:ext uri="{FF2B5EF4-FFF2-40B4-BE49-F238E27FC236}">
                <a16:creationId xmlns:a16="http://schemas.microsoft.com/office/drawing/2014/main" id="{088F4E40-F64B-43A3-8F06-98E45746915A}"/>
              </a:ext>
            </a:extLst>
          </p:cNvPr>
          <p:cNvSpPr>
            <a:spLocks noGrp="1"/>
          </p:cNvSpPr>
          <p:nvPr/>
        </p:nvSpPr>
        <p:spPr>
          <a:xfrm>
            <a:off x="4791075" y="3762375"/>
            <a:ext cx="0" cy="0"/>
          </a:xfrm>
          <a:prstGeom prst="rect">
            <a:avLst/>
          </a:prstGeom>
          <a:noFill/>
          <a:ln w="0">
            <a:noFill/>
          </a:ln>
        </p:spPr>
      </p:sp>
      <p:cxnSp>
        <p:nvCxnSpPr>
          <p:cNvPr id="29" name=""/>
          <p:cNvCxnSpPr>
            <a:stCxn id="27" idx="3"/>
            <a:endCxn id="28" idx="1"/>
          </p:cNvCxnSpPr>
          <p:nvPr/>
        </p:nvCxnSpPr>
        <p:spPr>
          <a:xfrm>
            <a:off x="3171825" y="3762375"/>
            <a:ext cx="1619250" cy="0"/>
          </a:xfrm>
          <a:prstGeom prst="straightConnector1">
            <a:avLst/>
          </a:prstGeom>
          <a:ln w="15240">
            <a:solidFill>
              <a:srgbClr val="344054"/>
            </a:solidFill>
            <a:prstDash val="solid"/>
            <a:tailEnd type="triangle" w="sm" len="sm"/>
          </a:ln>
        </p:spPr>
      </p:cxnSp>
      <p:sp>
        <p:nvSpPr>
          <p:cNvPr id="30" name="find(filter)">
            <a:extLst>
              <a:ext uri="{FF2B5EF4-FFF2-40B4-BE49-F238E27FC236}">
                <a16:creationId xmlns:a16="http://schemas.microsoft.com/office/drawing/2014/main" id="{D2FA3E15-3A6F-4BA9-A4BC-B4C6ACCFB2F1}"/>
              </a:ext>
            </a:extLst>
          </p:cNvPr>
          <p:cNvSpPr>
            <a:spLocks noGrp="1"/>
          </p:cNvSpPr>
          <p:nvPr/>
        </p:nvSpPr>
        <p:spPr>
          <a:xfrm>
            <a:off x="3248025" y="3486150"/>
            <a:ext cx="1466850" cy="228600"/>
          </a:xfrm>
          <a:prstGeom prst="rect">
            <a:avLst/>
          </a:prstGeom>
          <a:noFill/>
          <a:ln w="0">
            <a:noFill/>
          </a:ln>
        </p:spPr>
        <p:txBody>
          <a:bodyPr wrap="none" lIns="0" tIns="0" rIns="0" bIns="0" anchor="ctr">
            <a:noAutofit/>
          </a:bodyPr>
          <a:lstStyle/>
          <a:p>
            <a:pPr algn="ct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find(filter)</a:t>
            </a:r>
          </a:p>
        </p:txBody>
      </p:sp>
      <p:sp>
        <p:nvSpPr>
          <p:cNvPr id="31" name="Message start">
            <a:extLst>
              <a:ext uri="{FF2B5EF4-FFF2-40B4-BE49-F238E27FC236}">
                <a16:creationId xmlns:a16="http://schemas.microsoft.com/office/drawing/2014/main" id="{54A704C1-9C38-4BB1-8C8D-09FFBB6CC098}"/>
              </a:ext>
            </a:extLst>
          </p:cNvPr>
          <p:cNvSpPr>
            <a:spLocks noGrp="1"/>
          </p:cNvSpPr>
          <p:nvPr/>
        </p:nvSpPr>
        <p:spPr>
          <a:xfrm>
            <a:off x="4791075" y="4333875"/>
            <a:ext cx="0" cy="0"/>
          </a:xfrm>
          <a:prstGeom prst="rect">
            <a:avLst/>
          </a:prstGeom>
          <a:noFill/>
          <a:ln w="0">
            <a:noFill/>
          </a:ln>
        </p:spPr>
      </p:sp>
      <p:sp>
        <p:nvSpPr>
          <p:cNvPr id="32" name="Message end">
            <a:extLst>
              <a:ext uri="{FF2B5EF4-FFF2-40B4-BE49-F238E27FC236}">
                <a16:creationId xmlns:a16="http://schemas.microsoft.com/office/drawing/2014/main" id="{828D7B0C-D37C-4D19-8349-C62B0EB320CC}"/>
              </a:ext>
            </a:extLst>
          </p:cNvPr>
          <p:cNvSpPr>
            <a:spLocks noGrp="1"/>
          </p:cNvSpPr>
          <p:nvPr/>
        </p:nvSpPr>
        <p:spPr>
          <a:xfrm>
            <a:off x="3171825" y="4333875"/>
            <a:ext cx="0" cy="0"/>
          </a:xfrm>
          <a:prstGeom prst="rect">
            <a:avLst/>
          </a:prstGeom>
          <a:noFill/>
          <a:ln w="0">
            <a:noFill/>
          </a:ln>
        </p:spPr>
      </p:sp>
      <p:cxnSp>
        <p:nvCxnSpPr>
          <p:cNvPr id="33" name=""/>
          <p:cNvCxnSpPr>
            <a:stCxn id="31" idx="3"/>
            <a:endCxn id="32" idx="1"/>
          </p:cNvCxnSpPr>
          <p:nvPr/>
        </p:nvCxnSpPr>
        <p:spPr>
          <a:xfrm flipH="1">
            <a:off x="3171825" y="4333875"/>
            <a:ext cx="1619250" cy="0"/>
          </a:xfrm>
          <a:prstGeom prst="straightConnector1">
            <a:avLst/>
          </a:prstGeom>
          <a:ln w="15240">
            <a:solidFill>
              <a:srgbClr val="667085"/>
            </a:solidFill>
            <a:prstDash val="dash"/>
            <a:tailEnd type="arrow" w="sm" len="sm"/>
          </a:ln>
        </p:spPr>
      </p:cxnSp>
      <p:sp>
        <p:nvSpPr>
          <p:cNvPr id="34" name="products">
            <a:extLst>
              <a:ext uri="{FF2B5EF4-FFF2-40B4-BE49-F238E27FC236}">
                <a16:creationId xmlns:a16="http://schemas.microsoft.com/office/drawing/2014/main" id="{1AA82097-D56C-409D-AE05-F1380870E5B9}"/>
              </a:ext>
            </a:extLst>
          </p:cNvPr>
          <p:cNvSpPr>
            <a:spLocks noGrp="1"/>
          </p:cNvSpPr>
          <p:nvPr/>
        </p:nvSpPr>
        <p:spPr>
          <a:xfrm>
            <a:off x="3248025" y="4057650"/>
            <a:ext cx="1466850" cy="228600"/>
          </a:xfrm>
          <a:prstGeom prst="rect">
            <a:avLst/>
          </a:prstGeom>
          <a:noFill/>
          <a:ln w="0">
            <a:noFill/>
          </a:ln>
        </p:spPr>
        <p:txBody>
          <a:bodyPr wrap="none" lIns="0" tIns="0" rIns="0" bIns="0" anchor="ctr">
            <a:noAutofit/>
          </a:bodyPr>
          <a:lstStyle/>
          <a:p>
            <a:pPr algn="ct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products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Controller · exempel 2</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Checkout</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Systemhändelsen checkout(...) ska koordineras utan att HTTP-lagret kan domänregler.</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17"/>
          <p:cNvSpPr/>
          <p:nvPr/>
        </p:nvSpPr>
        <p:spPr>
          <a:xfrm>
            <a:off x="1124712" y="4069080"/>
            <a:ext cx="4114800" cy="868680"/>
          </a:xfrm>
          <a:prstGeom prst="roundRect">
            <a:avLst>
              <a:gd name="adj" fmla="val 6316"/>
            </a:avLst>
          </a:prstGeom>
          <a:solidFill>
            <a:srgbClr val="D1FADF"/>
          </a:solidFill>
          <a:ln w="12700">
            <a:solidFill>
              <a:srgbClr val="D1FADF"/>
            </a:solidFill>
            <a:prstDash val="solid"/>
          </a:ln>
        </p:spPr>
      </p:sp>
      <p:sp>
        <p:nvSpPr>
          <p:cNvPr id="11" name="Text 18"/>
          <p:cNvSpPr/>
          <p:nvPr/>
        </p:nvSpPr>
        <p:spPr>
          <a:xfrm>
            <a:off x="1261872" y="4178808"/>
            <a:ext cx="3840480" cy="228600"/>
          </a:xfrm>
          <a:prstGeom prst="rect">
            <a:avLst/>
          </a:prstGeom>
          <a:noFill/>
          <a:ln/>
        </p:spPr>
        <p:txBody>
          <a:bodyPr wrap="square" lIns="0" tIns="0" rIns="0" bIns="0" rtlCol="0" anchor="ctr">
            <a:normAutofit/>
          </a:bodyPr>
          <a:lstStyle/>
          <a:p>
            <a:pPr indent="0" marL="0">
              <a:buNone/>
            </a:pPr>
            <a:r>
              <a:rPr lang="en-US" sz="1300" b="1" dirty="0">
                <a:solidFill>
                  <a:srgbClr val="067647"/>
                </a:solidFill>
              </a:rPr>
              <a:t>Tunn controller</a:t>
            </a:r>
            <a:endParaRPr lang="en-US" sz="1300" dirty="0"/>
          </a:p>
        </p:txBody>
      </p:sp>
      <p:sp>
        <p:nvSpPr>
          <p:cNvPr id="12" name="Text 19"/>
          <p:cNvSpPr/>
          <p:nvPr/>
        </p:nvSpPr>
        <p:spPr>
          <a:xfrm>
            <a:off x="1261872" y="4462272"/>
            <a:ext cx="3840480" cy="393192"/>
          </a:xfrm>
          <a:prstGeom prst="rect">
            <a:avLst/>
          </a:prstGeom>
          <a:noFill/>
          <a:ln/>
        </p:spPr>
        <p:txBody>
          <a:bodyPr wrap="square" lIns="0" tIns="0" rIns="0" bIns="0" rtlCol="0" anchor="t">
            <a:normAutofit/>
          </a:bodyPr>
          <a:lstStyle/>
          <a:p>
            <a:pPr indent="0" marL="0">
              <a:buNone/>
            </a:pPr>
            <a:r>
              <a:rPr lang="en-US" sz="1400" dirty="0">
                <a:solidFill>
                  <a:srgbClr val="111827"/>
                </a:solidFill>
              </a:rPr>
              <a:t>Validera/översätt input, kalla use case, översätt resultat.</a:t>
            </a:r>
            <a:endParaRPr lang="en-US" sz="1400" dirty="0"/>
          </a:p>
        </p:txBody>
      </p:sp>
      <p:sp>
        <p:nvSpPr>
          <p:cNvPr id="13" name="Shape 20"/>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4" name="Text 21"/>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5" name="Text 22"/>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CheckoutController</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checkout: </a:t>
            </a:r>
            <a:r>
              <a:rPr lang="en-US" sz="1340" dirty="0">
                <a:solidFill>
                  <a:srgbClr val="67E8F9"/>
                </a:solidFill>
                <a:latin typeface="Aptos Mono" pitchFamily="34" charset="0"/>
                <a:ea typeface="Aptos Mono" pitchFamily="34" charset="-122"/>
                <a:cs typeface="Aptos Mono" pitchFamily="34" charset="-120"/>
              </a:rPr>
              <a:t xml:space="preserve">CheckoutService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async</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execute</a:t>
            </a:r>
            <a:r>
              <a:rPr lang="en-US" sz="1340" dirty="0">
                <a:solidFill>
                  <a:srgbClr val="F2F4F7"/>
                </a:solidFill>
                <a:latin typeface="Aptos Mono" pitchFamily="34" charset="0"/>
                <a:ea typeface="Aptos Mono" pitchFamily="34" charset="-122"/>
                <a:cs typeface="Aptos Mono" pitchFamily="34" charset="-120"/>
              </a:rPr>
              <a:t xml:space="preserve">(input: </a:t>
            </a:r>
            <a:r>
              <a:rPr lang="en-US" sz="1340" dirty="0">
                <a:solidFill>
                  <a:srgbClr val="67E8F9"/>
                </a:solidFill>
                <a:latin typeface="Aptos Mono" pitchFamily="34" charset="0"/>
                <a:ea typeface="Aptos Mono" pitchFamily="34" charset="-122"/>
                <a:cs typeface="Aptos Mono" pitchFamily="34" charset="-120"/>
              </a:rPr>
              <a:t xml:space="preserve">CheckoutInput</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67E8F9"/>
                </a:solidFill>
                <a:latin typeface="Aptos Mono" pitchFamily="34" charset="0"/>
                <a:ea typeface="Aptos Mono" pitchFamily="34" charset="-122"/>
                <a:cs typeface="Aptos Mono" pitchFamily="34" charset="-120"/>
              </a:rPr>
              <a:t xml:space="preserve">CheckoutView</a:t>
            </a:r>
            <a:r>
              <a:rPr lang="en-US" sz="1340" dirty="0">
                <a:solidFill>
                  <a:srgbClr val="F2F4F7"/>
                </a:solidFill>
                <a:latin typeface="Aptos Mono" pitchFamily="34" charset="0"/>
                <a:ea typeface="Aptos Mono" pitchFamily="34" charset="-122"/>
                <a:cs typeface="Aptos Mono" pitchFamily="34" charset="-120"/>
              </a:rPr>
              <a:t xml:space="preserve">&gt;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command = </a:t>
            </a:r>
            <a:r>
              <a:rPr lang="en-US" sz="1340" dirty="0">
                <a:solidFill>
                  <a:srgbClr val="67E8F9"/>
                </a:solidFill>
                <a:latin typeface="Aptos Mono" pitchFamily="34" charset="0"/>
                <a:ea typeface="Aptos Mono" pitchFamily="34" charset="-122"/>
                <a:cs typeface="Aptos Mono" pitchFamily="34" charset="-120"/>
              </a:rPr>
              <a:t xml:space="preserve">CheckoutCommand</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from</a:t>
            </a:r>
            <a:r>
              <a:rPr lang="en-US" sz="1340" dirty="0">
                <a:solidFill>
                  <a:srgbClr val="F2F4F7"/>
                </a:solidFill>
                <a:latin typeface="Aptos Mono" pitchFamily="34" charset="0"/>
                <a:ea typeface="Aptos Mono" pitchFamily="34" charset="-122"/>
                <a:cs typeface="Aptos Mono" pitchFamily="34" charset="-120"/>
              </a:rPr>
              <a:t xml:space="preserve">(input);</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result =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this.checkout.</a:t>
            </a:r>
            <a:r>
              <a:rPr lang="en-US" sz="1340" dirty="0">
                <a:solidFill>
                  <a:srgbClr val="FDE68A"/>
                </a:solidFill>
                <a:latin typeface="Aptos Mono" pitchFamily="34" charset="0"/>
                <a:ea typeface="Aptos Mono" pitchFamily="34" charset="-122"/>
                <a:cs typeface="Aptos Mono" pitchFamily="34" charset="-120"/>
              </a:rPr>
              <a:t xml:space="preserve">placeOrder</a:t>
            </a:r>
            <a:r>
              <a:rPr lang="en-US" sz="1340" dirty="0">
                <a:solidFill>
                  <a:srgbClr val="F2F4F7"/>
                </a:solidFill>
                <a:latin typeface="Aptos Mono" pitchFamily="34" charset="0"/>
                <a:ea typeface="Aptos Mono" pitchFamily="34" charset="-122"/>
                <a:cs typeface="Aptos Mono" pitchFamily="34" charset="-120"/>
              </a:rPr>
              <a:t xml:space="preserve">(command);</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CheckoutView</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from</a:t>
            </a:r>
            <a:r>
              <a:rPr lang="en-US" sz="1340" dirty="0">
                <a:solidFill>
                  <a:srgbClr val="F2F4F7"/>
                </a:solidFill>
                <a:latin typeface="Aptos Mono" pitchFamily="34" charset="0"/>
                <a:ea typeface="Aptos Mono" pitchFamily="34" charset="-122"/>
                <a:cs typeface="Aptos Mono" pitchFamily="34" charset="-120"/>
              </a:rPr>
              <a:t xml:space="preserve">(result);</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6" name="Shape 23"/>
          <p:cNvSpPr/>
          <p:nvPr/>
        </p:nvSpPr>
        <p:spPr>
          <a:xfrm>
            <a:off x="658368" y="5200650"/>
            <a:ext cx="5102352" cy="1076325"/>
          </a:xfrm>
          <a:prstGeom prst="roundRect">
            <a:avLst>
              <a:gd name="adj" fmla="val 8000"/>
            </a:avLst>
          </a:prstGeom>
          <a:solidFill>
            <a:srgbClr val="FEE4E2"/>
          </a:solidFill>
          <a:ln w="12700">
            <a:solidFill>
              <a:srgbClr val="FEE4E2"/>
            </a:solidFill>
            <a:prstDash val="solid"/>
          </a:ln>
        </p:spPr>
      </p:sp>
      <p:sp>
        <p:nvSpPr>
          <p:cNvPr id="17" name="Text 24"/>
          <p:cNvSpPr/>
          <p:nvPr/>
        </p:nvSpPr>
        <p:spPr>
          <a:xfrm>
            <a:off x="795528" y="5305425"/>
            <a:ext cx="4828032" cy="238125"/>
          </a:xfrm>
          <a:prstGeom prst="rect">
            <a:avLst/>
          </a:prstGeom>
          <a:noFill/>
          <a:ln/>
        </p:spPr>
        <p:txBody>
          <a:bodyPr wrap="square" lIns="0" tIns="0" rIns="0" bIns="0" rtlCol="0" anchor="ctr">
            <a:normAutofit/>
          </a:bodyPr>
          <a:lstStyle/>
          <a:p>
            <a:pPr indent="0" marL="0">
              <a:buNone/>
            </a:pPr>
            <a:r>
              <a:rPr lang="en-US" sz="1300" b="1" dirty="0">
                <a:solidFill>
                  <a:srgbClr val="B42318"/>
                </a:solidFill>
              </a:rPr>
              <a:t>Utan mönstret</a:t>
            </a:r>
            <a:endParaRPr lang="en-US" sz="1300" dirty="0"/>
          </a:p>
        </p:txBody>
      </p:sp>
      <p:sp>
        <p:nvSpPr>
          <p:cNvPr id="18" name="Text 25"/>
          <p:cNvSpPr/>
          <p:nvPr/>
        </p:nvSpPr>
        <p:spPr>
          <a:xfrm>
            <a:off x="795528" y="5610225"/>
            <a:ext cx="4828032" cy="600075"/>
          </a:xfrm>
          <a:prstGeom prst="rect">
            <a:avLst/>
          </a:prstGeom>
          <a:noFill/>
          <a:ln/>
        </p:spPr>
        <p:txBody>
          <a:bodyPr wrap="square" lIns="0" tIns="0" rIns="0" bIns="0" rtlCol="0" anchor="t">
            <a:normAutofit/>
          </a:bodyPr>
          <a:lstStyle/>
          <a:p>
            <a:pPr indent="0" marL="0">
              <a:buNone/>
            </a:pPr>
            <a:r>
              <a:rPr lang="en-US" sz="1400" dirty="0">
                <a:solidFill>
                  <a:srgbClr val="111827"/>
                </a:solidFill>
              </a:rPr>
              <a:t>Fat controller: hämtar lager, räknar pris, anropar betal-API, skapar order och kör SQL. Då är den inte längre bara controller.</a:t>
            </a:r>
            <a:endParaRPr lang="en-US" sz="1400" dirty="0"/>
          </a:p>
        </p:txBody>
      </p:sp>
      <p:sp>
        <p:nvSpPr>
          <p:cNvPr id="19"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22</a:t>
            </a:fld>
            <a:endParaRPr lang="en-US"/>
          </a:p>
        </p:txBody>
      </p:sp>
      <p:sp>
        <p:nvSpPr>
          <p:cNvPr id="20" name="UML CheckoutController">
            <a:extLst>
              <a:ext uri="{FF2B5EF4-FFF2-40B4-BE49-F238E27FC236}">
                <a16:creationId xmlns:a16="http://schemas.microsoft.com/office/drawing/2014/main" id="{55BCA59B-77E0-4A64-B7C9-42B36476361A}"/>
              </a:ext>
            </a:extLst>
          </p:cNvPr>
          <p:cNvSpPr>
            <a:spLocks noGrp="1"/>
          </p:cNvSpPr>
          <p:nvPr/>
        </p:nvSpPr>
        <p:spPr>
          <a:xfrm>
            <a:off x="857250" y="2619375"/>
            <a:ext cx="2238375" cy="638175"/>
          </a:xfrm>
          <a:prstGeom prst="rect">
            <a:avLst/>
          </a:prstGeom>
          <a:solidFill>
            <a:srgbClr val="CCFBF1"/>
          </a:solidFill>
          <a:ln w="13335">
            <a:solidFill>
              <a:srgbClr val="0F766E"/>
            </a:solidFill>
          </a:ln>
        </p:spPr>
      </p:sp>
      <p:sp>
        <p:nvSpPr>
          <p:cNvPr id="21" name="CheckoutController">
            <a:extLst>
              <a:ext uri="{FF2B5EF4-FFF2-40B4-BE49-F238E27FC236}">
                <a16:creationId xmlns:a16="http://schemas.microsoft.com/office/drawing/2014/main" id="{0EA6A755-001E-4686-824E-50C7B5DB8F7D}"/>
              </a:ext>
            </a:extLst>
          </p:cNvPr>
          <p:cNvSpPr>
            <a:spLocks noGrp="1"/>
          </p:cNvSpPr>
          <p:nvPr/>
        </p:nvSpPr>
        <p:spPr>
          <a:xfrm>
            <a:off x="904875" y="2647950"/>
            <a:ext cx="21431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CheckoutController</a:t>
            </a:r>
          </a:p>
        </p:txBody>
      </p:sp>
      <p:sp>
        <p:nvSpPr>
          <p:cNvPr id="22" name="">
            <a:extLst>
              <a:ext uri="{FF2B5EF4-FFF2-40B4-BE49-F238E27FC236}">
                <a16:creationId xmlns:a16="http://schemas.microsoft.com/office/drawing/2014/main" id="{CE95AF6E-4696-46A0-BDAF-23E7A1341549}"/>
              </a:ext>
            </a:extLst>
          </p:cNvPr>
          <p:cNvSpPr>
            <a:spLocks noGrp="1"/>
          </p:cNvSpPr>
          <p:nvPr/>
        </p:nvSpPr>
        <p:spPr>
          <a:xfrm flipV="0">
            <a:off x="857250" y="2943225"/>
            <a:ext cx="2238375" cy="0"/>
          </a:xfrm>
          <a:prstGeom prst="line">
            <a:avLst/>
          </a:prstGeom>
          <a:noFill/>
          <a:ln w="12859">
            <a:solidFill>
              <a:srgbClr val="0F766E"/>
            </a:solidFill>
            <a:prstDash val="solid"/>
          </a:ln>
        </p:spPr>
      </p:sp>
      <p:sp>
        <p:nvSpPr>
          <p:cNvPr id="23" name="checkout(cmd)">
            <a:extLst>
              <a:ext uri="{FF2B5EF4-FFF2-40B4-BE49-F238E27FC236}">
                <a16:creationId xmlns:a16="http://schemas.microsoft.com/office/drawing/2014/main" id="{22CE980E-C126-4188-BC74-BFDC94436B97}"/>
              </a:ext>
            </a:extLst>
          </p:cNvPr>
          <p:cNvSpPr>
            <a:spLocks noGrp="1"/>
          </p:cNvSpPr>
          <p:nvPr/>
        </p:nvSpPr>
        <p:spPr>
          <a:xfrm>
            <a:off x="942975" y="2990850"/>
            <a:ext cx="206692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checkout(cmd)</a:t>
            </a:r>
          </a:p>
        </p:txBody>
      </p:sp>
      <p:sp>
        <p:nvSpPr>
          <p:cNvPr id="24" name="UML CheckoutService">
            <a:extLst>
              <a:ext uri="{FF2B5EF4-FFF2-40B4-BE49-F238E27FC236}">
                <a16:creationId xmlns:a16="http://schemas.microsoft.com/office/drawing/2014/main" id="{83F61BC8-0F12-4A03-9091-F59FB87F09AB}"/>
              </a:ext>
            </a:extLst>
          </p:cNvPr>
          <p:cNvSpPr>
            <a:spLocks noGrp="1"/>
          </p:cNvSpPr>
          <p:nvPr/>
        </p:nvSpPr>
        <p:spPr>
          <a:xfrm>
            <a:off x="3667125" y="2619375"/>
            <a:ext cx="2047875" cy="638175"/>
          </a:xfrm>
          <a:prstGeom prst="rect">
            <a:avLst/>
          </a:prstGeom>
          <a:solidFill>
            <a:srgbClr val="FFFFFF"/>
          </a:solidFill>
          <a:ln w="13335">
            <a:solidFill>
              <a:srgbClr val="98A2B3"/>
            </a:solidFill>
          </a:ln>
        </p:spPr>
      </p:sp>
      <p:sp>
        <p:nvSpPr>
          <p:cNvPr id="25" name="CheckoutService">
            <a:extLst>
              <a:ext uri="{FF2B5EF4-FFF2-40B4-BE49-F238E27FC236}">
                <a16:creationId xmlns:a16="http://schemas.microsoft.com/office/drawing/2014/main" id="{7EC0CE76-972F-4298-9692-7AE9D1CCADA2}"/>
              </a:ext>
            </a:extLst>
          </p:cNvPr>
          <p:cNvSpPr>
            <a:spLocks noGrp="1"/>
          </p:cNvSpPr>
          <p:nvPr/>
        </p:nvSpPr>
        <p:spPr>
          <a:xfrm>
            <a:off x="3714750" y="2647950"/>
            <a:ext cx="19526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CheckoutService</a:t>
            </a:r>
          </a:p>
        </p:txBody>
      </p:sp>
      <p:sp>
        <p:nvSpPr>
          <p:cNvPr id="26" name="">
            <a:extLst>
              <a:ext uri="{FF2B5EF4-FFF2-40B4-BE49-F238E27FC236}">
                <a16:creationId xmlns:a16="http://schemas.microsoft.com/office/drawing/2014/main" id="{BFA5DF3F-727A-47BF-80EC-0129B6D7924A}"/>
              </a:ext>
            </a:extLst>
          </p:cNvPr>
          <p:cNvSpPr>
            <a:spLocks noGrp="1"/>
          </p:cNvSpPr>
          <p:nvPr/>
        </p:nvSpPr>
        <p:spPr>
          <a:xfrm flipV="0">
            <a:off x="3667125" y="2943225"/>
            <a:ext cx="2047875" cy="0"/>
          </a:xfrm>
          <a:prstGeom prst="line">
            <a:avLst/>
          </a:prstGeom>
          <a:noFill/>
          <a:ln w="12859">
            <a:solidFill>
              <a:srgbClr val="98A2B3"/>
            </a:solidFill>
            <a:prstDash val="solid"/>
          </a:ln>
        </p:spPr>
      </p:sp>
      <p:sp>
        <p:nvSpPr>
          <p:cNvPr id="27" name="placeOrder(cmd)">
            <a:extLst>
              <a:ext uri="{FF2B5EF4-FFF2-40B4-BE49-F238E27FC236}">
                <a16:creationId xmlns:a16="http://schemas.microsoft.com/office/drawing/2014/main" id="{F1142515-9CB0-40A9-A88D-B505BDB4EC18}"/>
              </a:ext>
            </a:extLst>
          </p:cNvPr>
          <p:cNvSpPr>
            <a:spLocks noGrp="1"/>
          </p:cNvSpPr>
          <p:nvPr/>
        </p:nvSpPr>
        <p:spPr>
          <a:xfrm>
            <a:off x="3752850" y="2990850"/>
            <a:ext cx="187642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placeOrder(cmd)</a:t>
            </a:r>
          </a:p>
        </p:txBody>
      </p:sp>
      <p:cxnSp>
        <p:nvCxnSpPr>
          <p:cNvPr id="28" name=""/>
          <p:cNvCxnSpPr>
            <a:stCxn id="20" idx="3"/>
            <a:endCxn id="24" idx="1"/>
          </p:cNvCxnSpPr>
          <p:nvPr/>
        </p:nvCxnSpPr>
        <p:spPr>
          <a:xfrm>
            <a:off x="3095625" y="2938463"/>
            <a:ext cx="571500" cy="0"/>
          </a:xfrm>
          <a:prstGeom prst="straightConnector1">
            <a:avLst/>
          </a:prstGeom>
          <a:ln w="15240">
            <a:solidFill>
              <a:srgbClr val="667085"/>
            </a:solidFill>
            <a:prstDash val="solid"/>
            <a:tailEnd type="arrow" w="med" len="med"/>
          </a:ln>
        </p:spPr>
      </p:cxnSp>
      <p:sp>
        <p:nvSpPr>
          <p:cNvPr id="29" name="delegerar">
            <a:extLst>
              <a:ext uri="{FF2B5EF4-FFF2-40B4-BE49-F238E27FC236}">
                <a16:creationId xmlns:a16="http://schemas.microsoft.com/office/drawing/2014/main" id="{93EBAE0C-53DF-4598-AA6A-1F5207E8A591}"/>
              </a:ext>
            </a:extLst>
          </p:cNvPr>
          <p:cNvSpPr>
            <a:spLocks noGrp="1"/>
          </p:cNvSpPr>
          <p:nvPr/>
        </p:nvSpPr>
        <p:spPr>
          <a:xfrm>
            <a:off x="2857500" y="2324100"/>
            <a:ext cx="1000125"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delegerar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4. Low Coupling</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GRASP · ansvarsfördelning</a:t>
            </a:r>
            <a:endParaRPr lang="en-US" sz="1300" dirty="0"/>
          </a:p>
        </p:txBody>
      </p:sp>
      <p:sp>
        <p:nvSpPr>
          <p:cNvPr id="4" name="Text 2"/>
          <p:cNvSpPr/>
          <p:nvPr/>
        </p:nvSpPr>
        <p:spPr>
          <a:xfrm>
            <a:off x="685800" y="1298448"/>
            <a:ext cx="6766560" cy="1234440"/>
          </a:xfrm>
          <a:prstGeom prst="rect">
            <a:avLst/>
          </a:prstGeom>
          <a:noFill/>
          <a:ln/>
        </p:spPr>
        <p:txBody>
          <a:bodyPr wrap="square" lIns="0" tIns="0" rIns="0" bIns="0" rtlCol="0" anchor="ctr">
            <a:normAutofit/>
          </a:bodyPr>
          <a:lstStyle/>
          <a:p>
            <a:pPr indent="0" marL="0">
              <a:buNone/>
            </a:pPr>
            <a:r>
              <a:rPr lang="en-US" sz="2500" b="1" dirty="0">
                <a:solidFill>
                  <a:srgbClr val="111827"/>
                </a:solidFill>
              </a:rPr>
              <a:t>Fördela ansvar så att objekt behöver känna till så få andra objekt och detaljer som möjligt.</a:t>
            </a:r>
            <a:endParaRPr lang="en-US" sz="2500" dirty="0"/>
          </a:p>
        </p:txBody>
      </p:sp>
      <p:sp>
        <p:nvSpPr>
          <p:cNvPr id="5" name="Shape 3"/>
          <p:cNvSpPr/>
          <p:nvPr/>
        </p:nvSpPr>
        <p:spPr>
          <a:xfrm>
            <a:off x="7818120" y="1234440"/>
            <a:ext cx="3611880" cy="1417320"/>
          </a:xfrm>
          <a:prstGeom prst="roundRect">
            <a:avLst>
              <a:gd name="adj" fmla="val 5161"/>
            </a:avLst>
          </a:prstGeom>
          <a:solidFill>
            <a:srgbClr val="CCFBF1"/>
          </a:solidFill>
          <a:ln w="12700">
            <a:solidFill>
              <a:srgbClr val="CCFBF1"/>
            </a:solidFill>
            <a:prstDash val="solid"/>
          </a:ln>
        </p:spPr>
      </p:sp>
      <p:sp>
        <p:nvSpPr>
          <p:cNvPr id="6" name="Text 4"/>
          <p:cNvSpPr/>
          <p:nvPr/>
        </p:nvSpPr>
        <p:spPr>
          <a:xfrm>
            <a:off x="8065008" y="1508760"/>
            <a:ext cx="3108960" cy="201168"/>
          </a:xfrm>
          <a:prstGeom prst="rect">
            <a:avLst/>
          </a:prstGeom>
          <a:noFill/>
          <a:ln/>
        </p:spPr>
        <p:txBody>
          <a:bodyPr wrap="square" lIns="0" tIns="0" rIns="0" bIns="0" rtlCol="0" anchor="ctr"/>
          <a:lstStyle/>
          <a:p>
            <a:pPr algn="ctr" indent="0" marL="0">
              <a:buNone/>
            </a:pPr>
            <a:r>
              <a:rPr lang="en-US" sz="1100" b="1" dirty="0">
                <a:solidFill>
                  <a:srgbClr val="0F766E"/>
                </a:solidFill>
              </a:rPr>
              <a:t>DESIGNFRÅGA</a:t>
            </a:r>
            <a:endParaRPr lang="en-US" sz="1100" dirty="0"/>
          </a:p>
        </p:txBody>
      </p:sp>
      <p:sp>
        <p:nvSpPr>
          <p:cNvPr id="7" name="Text 5"/>
          <p:cNvSpPr/>
          <p:nvPr/>
        </p:nvSpPr>
        <p:spPr>
          <a:xfrm>
            <a:off x="8065008" y="1810512"/>
            <a:ext cx="3108960" cy="566928"/>
          </a:xfrm>
          <a:prstGeom prst="rect">
            <a:avLst/>
          </a:prstGeom>
          <a:noFill/>
          <a:ln/>
        </p:spPr>
        <p:txBody>
          <a:bodyPr wrap="square" lIns="0" tIns="0" rIns="0" bIns="0" rtlCol="0" anchor="ctr">
            <a:normAutofit/>
          </a:bodyPr>
          <a:lstStyle/>
          <a:p>
            <a:pPr algn="ctr" indent="0" marL="0">
              <a:buNone/>
            </a:pPr>
            <a:r>
              <a:rPr lang="en-US" sz="1800" b="1" dirty="0">
                <a:solidFill>
                  <a:srgbClr val="111827"/>
                </a:solidFill>
              </a:rPr>
              <a:t>Vilka beroenden skapar detta ansvar?</a:t>
            </a:r>
            <a:endParaRPr lang="en-US" sz="1800" dirty="0"/>
          </a:p>
        </p:txBody>
      </p:sp>
      <p:sp>
        <p:nvSpPr>
          <p:cNvPr id="8" name="Shape 6"/>
          <p:cNvSpPr/>
          <p:nvPr/>
        </p:nvSpPr>
        <p:spPr>
          <a:xfrm>
            <a:off x="685800" y="3063240"/>
            <a:ext cx="10744200" cy="1097280"/>
          </a:xfrm>
          <a:prstGeom prst="roundRect">
            <a:avLst>
              <a:gd name="adj" fmla="val 5000"/>
            </a:avLst>
          </a:prstGeom>
          <a:solidFill>
            <a:srgbClr val="D1E9FF"/>
          </a:solidFill>
          <a:ln w="12700">
            <a:solidFill>
              <a:srgbClr val="D1E9FF"/>
            </a:solidFill>
            <a:prstDash val="solid"/>
          </a:ln>
        </p:spPr>
      </p:sp>
      <p:sp>
        <p:nvSpPr>
          <p:cNvPr id="9" name="Text 7"/>
          <p:cNvSpPr/>
          <p:nvPr/>
        </p:nvSpPr>
        <p:spPr>
          <a:xfrm>
            <a:off x="822960" y="3172968"/>
            <a:ext cx="1046988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Inte en regelbok</a:t>
            </a:r>
            <a:endParaRPr lang="en-US" sz="1300" dirty="0"/>
          </a:p>
        </p:txBody>
      </p:sp>
      <p:sp>
        <p:nvSpPr>
          <p:cNvPr id="10" name="Text 8"/>
          <p:cNvSpPr/>
          <p:nvPr/>
        </p:nvSpPr>
        <p:spPr>
          <a:xfrm>
            <a:off x="822960" y="3456432"/>
            <a:ext cx="10469880" cy="621792"/>
          </a:xfrm>
          <a:prstGeom prst="rect">
            <a:avLst/>
          </a:prstGeom>
          <a:noFill/>
          <a:ln/>
        </p:spPr>
        <p:txBody>
          <a:bodyPr wrap="square" lIns="0" tIns="0" rIns="0" bIns="0" rtlCol="0" anchor="t">
            <a:normAutofit/>
          </a:bodyPr>
          <a:lstStyle/>
          <a:p>
            <a:pPr indent="0" marL="0">
              <a:buNone/>
            </a:pPr>
            <a:r>
              <a:rPr lang="en-US" sz="1400" dirty="0">
                <a:solidFill>
                  <a:srgbClr val="111827"/>
                </a:solidFill>
              </a:rPr>
              <a:t>Målet är inte noll beroenden. Ett samarbete kräver koppling; undvik framför allt onödiga och instabila beroenden.</a:t>
            </a:r>
            <a:endParaRPr lang="en-US" sz="1400" dirty="0"/>
          </a:p>
        </p:txBody>
      </p:sp>
      <p:sp>
        <p:nvSpPr>
          <p:cNvPr id="11" name="Text 9"/>
          <p:cNvSpPr/>
          <p:nvPr/>
        </p:nvSpPr>
        <p:spPr>
          <a:xfrm>
            <a:off x="704088" y="4663440"/>
            <a:ext cx="10698480" cy="640080"/>
          </a:xfrm>
          <a:prstGeom prst="rect">
            <a:avLst/>
          </a:prstGeom>
          <a:noFill/>
          <a:ln/>
        </p:spPr>
        <p:txBody>
          <a:bodyPr wrap="square" lIns="0" tIns="0" rIns="0" bIns="0" rtlCol="0" anchor="ctr">
            <a:normAutofit/>
          </a:bodyPr>
          <a:lstStyle/>
          <a:p>
            <a:pPr indent="0" marL="0">
              <a:buNone/>
            </a:pPr>
            <a:r>
              <a:rPr lang="en-US" sz="1900" dirty="0">
                <a:solidFill>
                  <a:srgbClr val="344054"/>
                </a:solidFill>
              </a:rPr>
              <a:t>GRASP hjälper oss att motivera ett ansvar. Samma designbeslut kan stödja flera mönster samtidigt.</a:t>
            </a:r>
            <a:endParaRPr lang="en-US" sz="19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Low Coupling · exempel 1</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Betalning via ett kontrakt</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Checkout ska kunna ta betalt utan att känna betalningsleverantörens SDK.</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3"/>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24"/>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25"/>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interface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PaymentGateway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charge</a:t>
            </a:r>
            <a:r>
              <a:rPr lang="en-US" sz="1340" dirty="0">
                <a:solidFill>
                  <a:srgbClr val="F2F4F7"/>
                </a:solidFill>
                <a:latin typeface="Aptos Mono" pitchFamily="34" charset="0"/>
                <a:ea typeface="Aptos Mono" pitchFamily="34" charset="-122"/>
                <a:cs typeface="Aptos Mono" pitchFamily="34" charset="-120"/>
              </a:rPr>
              <a:t xml:space="preserve">(request: </a:t>
            </a:r>
            <a:r>
              <a:rPr lang="en-US" sz="1340" dirty="0">
                <a:solidFill>
                  <a:srgbClr val="67E8F9"/>
                </a:solidFill>
                <a:latin typeface="Aptos Mono" pitchFamily="34" charset="0"/>
                <a:ea typeface="Aptos Mono" pitchFamily="34" charset="-122"/>
                <a:cs typeface="Aptos Mono" pitchFamily="34" charset="-120"/>
              </a:rPr>
              <a:t xml:space="preserve">PaymentRequest</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67E8F9"/>
                </a:solidFill>
                <a:latin typeface="Aptos Mono" pitchFamily="34" charset="0"/>
                <a:ea typeface="Aptos Mono" pitchFamily="34" charset="-122"/>
                <a:cs typeface="Aptos Mono" pitchFamily="34" charset="-120"/>
              </a:rPr>
              <a:t xml:space="preserve">PaymentResult</a:t>
            </a:r>
            <a:r>
              <a:rPr lang="en-US" sz="1340" dirty="0">
                <a:solidFill>
                  <a:srgbClr val="F2F4F7"/>
                </a:solidFill>
                <a:latin typeface="Aptos Mono" pitchFamily="34" charset="0"/>
                <a:ea typeface="Aptos Mono" pitchFamily="34" charset="-122"/>
                <a:cs typeface="Aptos Mono" pitchFamily="34" charset="-120"/>
              </a:rPr>
              <a:t xml:space="preserve">&gt;;</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endParaRPr lang="en-US" sz="1340" dirty="0"/>
          </a:p>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CheckoutService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payments: </a:t>
            </a:r>
            <a:r>
              <a:rPr lang="en-US" sz="1340" dirty="0">
                <a:solidFill>
                  <a:srgbClr val="67E8F9"/>
                </a:solidFill>
                <a:latin typeface="Aptos Mono" pitchFamily="34" charset="0"/>
                <a:ea typeface="Aptos Mono" pitchFamily="34" charset="-122"/>
                <a:cs typeface="Aptos Mono" pitchFamily="34" charset="-120"/>
              </a:rPr>
              <a:t xml:space="preserve">PaymentGateway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async</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placeOrder</a:t>
            </a:r>
            <a:r>
              <a:rPr lang="en-US" sz="1340" dirty="0">
                <a:solidFill>
                  <a:srgbClr val="F2F4F7"/>
                </a:solidFill>
                <a:latin typeface="Aptos Mono" pitchFamily="34" charset="0"/>
                <a:ea typeface="Aptos Mono" pitchFamily="34" charset="-122"/>
                <a:cs typeface="Aptos Mono" pitchFamily="34" charset="-120"/>
              </a:rPr>
              <a:t xml:space="preserve">(cmd: </a:t>
            </a:r>
            <a:r>
              <a:rPr lang="en-US" sz="1340" dirty="0">
                <a:solidFill>
                  <a:srgbClr val="67E8F9"/>
                </a:solidFill>
                <a:latin typeface="Aptos Mono" pitchFamily="34" charset="0"/>
                <a:ea typeface="Aptos Mono" pitchFamily="34" charset="-122"/>
                <a:cs typeface="Aptos Mono" pitchFamily="34" charset="-120"/>
              </a:rPr>
              <a:t xml:space="preserve">CheckoutCommand</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payment =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this.payments.</a:t>
            </a:r>
            <a:r>
              <a:rPr lang="en-US" sz="1340" dirty="0">
                <a:solidFill>
                  <a:srgbClr val="FDE68A"/>
                </a:solidFill>
                <a:latin typeface="Aptos Mono" pitchFamily="34" charset="0"/>
                <a:ea typeface="Aptos Mono" pitchFamily="34" charset="-122"/>
                <a:cs typeface="Aptos Mono" pitchFamily="34" charset="-120"/>
              </a:rPr>
              <a:t xml:space="preserve">charge</a:t>
            </a:r>
            <a:r>
              <a:rPr lang="en-US" sz="1340" dirty="0">
                <a:solidFill>
                  <a:srgbClr val="F2F4F7"/>
                </a:solidFill>
                <a:latin typeface="Aptos Mono" pitchFamily="34" charset="0"/>
                <a:ea typeface="Aptos Mono" pitchFamily="34" charset="-122"/>
                <a:cs typeface="Aptos Mono" pitchFamily="34" charset="-120"/>
              </a:rPr>
              <a:t xml:space="preserve">(cmd.payment);</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94A3B8"/>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3"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24</a:t>
            </a:fld>
            <a:endParaRPr lang="en-US"/>
          </a:p>
        </p:txBody>
      </p:sp>
      <p:sp>
        <p:nvSpPr>
          <p:cNvPr id="14" name="UML CheckoutService">
            <a:extLst>
              <a:ext uri="{FF2B5EF4-FFF2-40B4-BE49-F238E27FC236}">
                <a16:creationId xmlns:a16="http://schemas.microsoft.com/office/drawing/2014/main" id="{D221554C-897F-41C9-999B-D1D5D2E97BCB}"/>
              </a:ext>
            </a:extLst>
          </p:cNvPr>
          <p:cNvSpPr>
            <a:spLocks noGrp="1"/>
          </p:cNvSpPr>
          <p:nvPr/>
        </p:nvSpPr>
        <p:spPr>
          <a:xfrm>
            <a:off x="857250" y="2619375"/>
            <a:ext cx="1952625" cy="638175"/>
          </a:xfrm>
          <a:prstGeom prst="rect">
            <a:avLst/>
          </a:prstGeom>
          <a:solidFill>
            <a:srgbClr val="FFFFFF"/>
          </a:solidFill>
          <a:ln w="13335">
            <a:solidFill>
              <a:srgbClr val="98A2B3"/>
            </a:solidFill>
          </a:ln>
        </p:spPr>
      </p:sp>
      <p:sp>
        <p:nvSpPr>
          <p:cNvPr id="15" name="CheckoutService">
            <a:extLst>
              <a:ext uri="{FF2B5EF4-FFF2-40B4-BE49-F238E27FC236}">
                <a16:creationId xmlns:a16="http://schemas.microsoft.com/office/drawing/2014/main" id="{9BB4180A-426B-481A-9238-662D4BDC040F}"/>
              </a:ext>
            </a:extLst>
          </p:cNvPr>
          <p:cNvSpPr>
            <a:spLocks noGrp="1"/>
          </p:cNvSpPr>
          <p:nvPr/>
        </p:nvSpPr>
        <p:spPr>
          <a:xfrm>
            <a:off x="904875" y="2647950"/>
            <a:ext cx="18573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CheckoutService</a:t>
            </a:r>
          </a:p>
        </p:txBody>
      </p:sp>
      <p:sp>
        <p:nvSpPr>
          <p:cNvPr id="16" name="">
            <a:extLst>
              <a:ext uri="{FF2B5EF4-FFF2-40B4-BE49-F238E27FC236}">
                <a16:creationId xmlns:a16="http://schemas.microsoft.com/office/drawing/2014/main" id="{479D902E-E717-4F47-9DF4-790BAE924C09}"/>
              </a:ext>
            </a:extLst>
          </p:cNvPr>
          <p:cNvSpPr>
            <a:spLocks noGrp="1"/>
          </p:cNvSpPr>
          <p:nvPr/>
        </p:nvSpPr>
        <p:spPr>
          <a:xfrm flipV="0">
            <a:off x="857250" y="2943225"/>
            <a:ext cx="1952625" cy="0"/>
          </a:xfrm>
          <a:prstGeom prst="line">
            <a:avLst/>
          </a:prstGeom>
          <a:noFill/>
          <a:ln w="12859">
            <a:solidFill>
              <a:srgbClr val="98A2B3"/>
            </a:solidFill>
            <a:prstDash val="solid"/>
          </a:ln>
        </p:spPr>
      </p:sp>
      <p:sp>
        <p:nvSpPr>
          <p:cNvPr id="17" name="placeOrder()">
            <a:extLst>
              <a:ext uri="{FF2B5EF4-FFF2-40B4-BE49-F238E27FC236}">
                <a16:creationId xmlns:a16="http://schemas.microsoft.com/office/drawing/2014/main" id="{6EACBDAF-6038-429F-8549-6D37A0925D76}"/>
              </a:ext>
            </a:extLst>
          </p:cNvPr>
          <p:cNvSpPr>
            <a:spLocks noGrp="1"/>
          </p:cNvSpPr>
          <p:nvPr/>
        </p:nvSpPr>
        <p:spPr>
          <a:xfrm>
            <a:off x="942975" y="2990850"/>
            <a:ext cx="17811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placeOrder()</a:t>
            </a:r>
          </a:p>
        </p:txBody>
      </p:sp>
      <p:sp>
        <p:nvSpPr>
          <p:cNvPr id="18" name="UML PaymentGateway">
            <a:extLst>
              <a:ext uri="{FF2B5EF4-FFF2-40B4-BE49-F238E27FC236}">
                <a16:creationId xmlns:a16="http://schemas.microsoft.com/office/drawing/2014/main" id="{77806A8F-9B5B-4A09-99A1-3FA3F33838D2}"/>
              </a:ext>
            </a:extLst>
          </p:cNvPr>
          <p:cNvSpPr>
            <a:spLocks noGrp="1"/>
          </p:cNvSpPr>
          <p:nvPr/>
        </p:nvSpPr>
        <p:spPr>
          <a:xfrm>
            <a:off x="3381375" y="2495550"/>
            <a:ext cx="2238375" cy="809625"/>
          </a:xfrm>
          <a:prstGeom prst="rect">
            <a:avLst/>
          </a:prstGeom>
          <a:solidFill>
            <a:srgbClr val="CCFBF1"/>
          </a:solidFill>
          <a:ln w="13335">
            <a:solidFill>
              <a:srgbClr val="0F766E"/>
            </a:solidFill>
          </a:ln>
        </p:spPr>
      </p:sp>
      <p:sp>
        <p:nvSpPr>
          <p:cNvPr id="19" name="«interface»&#10;PaymentGateway">
            <a:extLst>
              <a:ext uri="{FF2B5EF4-FFF2-40B4-BE49-F238E27FC236}">
                <a16:creationId xmlns:a16="http://schemas.microsoft.com/office/drawing/2014/main" id="{0F2CC885-6972-432C-97ED-CA2DFDA75530}"/>
              </a:ext>
            </a:extLst>
          </p:cNvPr>
          <p:cNvSpPr>
            <a:spLocks noGrp="1"/>
          </p:cNvSpPr>
          <p:nvPr/>
        </p:nvSpPr>
        <p:spPr>
          <a:xfrm>
            <a:off x="3429000" y="2524125"/>
            <a:ext cx="2143125" cy="43815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«interface»</a:t>
            </a:r>
          </a:p>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PaymentGateway</a:t>
            </a:r>
          </a:p>
        </p:txBody>
      </p:sp>
      <p:sp>
        <p:nvSpPr>
          <p:cNvPr id="20" name="">
            <a:extLst>
              <a:ext uri="{FF2B5EF4-FFF2-40B4-BE49-F238E27FC236}">
                <a16:creationId xmlns:a16="http://schemas.microsoft.com/office/drawing/2014/main" id="{135944EC-B41C-4FAF-9B3F-4F3E5E55F5A7}"/>
              </a:ext>
            </a:extLst>
          </p:cNvPr>
          <p:cNvSpPr>
            <a:spLocks noGrp="1"/>
          </p:cNvSpPr>
          <p:nvPr/>
        </p:nvSpPr>
        <p:spPr>
          <a:xfrm flipV="0">
            <a:off x="3381375" y="2990850"/>
            <a:ext cx="2238375" cy="0"/>
          </a:xfrm>
          <a:prstGeom prst="line">
            <a:avLst/>
          </a:prstGeom>
          <a:noFill/>
          <a:ln w="12859">
            <a:solidFill>
              <a:srgbClr val="0F766E"/>
            </a:solidFill>
            <a:prstDash val="solid"/>
          </a:ln>
        </p:spPr>
      </p:sp>
      <p:sp>
        <p:nvSpPr>
          <p:cNvPr id="21" name="charge(request)">
            <a:extLst>
              <a:ext uri="{FF2B5EF4-FFF2-40B4-BE49-F238E27FC236}">
                <a16:creationId xmlns:a16="http://schemas.microsoft.com/office/drawing/2014/main" id="{778ACF2F-4AF3-42B2-9C09-A5F94B167EA5}"/>
              </a:ext>
            </a:extLst>
          </p:cNvPr>
          <p:cNvSpPr>
            <a:spLocks noGrp="1"/>
          </p:cNvSpPr>
          <p:nvPr/>
        </p:nvSpPr>
        <p:spPr>
          <a:xfrm>
            <a:off x="3467100" y="3038475"/>
            <a:ext cx="206692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charge(request)</a:t>
            </a:r>
          </a:p>
        </p:txBody>
      </p:sp>
      <p:sp>
        <p:nvSpPr>
          <p:cNvPr id="22" name="UML CardProviderAdapter">
            <a:extLst>
              <a:ext uri="{FF2B5EF4-FFF2-40B4-BE49-F238E27FC236}">
                <a16:creationId xmlns:a16="http://schemas.microsoft.com/office/drawing/2014/main" id="{B41B1E68-7CFE-42E1-AF84-EDAB19890CB9}"/>
              </a:ext>
            </a:extLst>
          </p:cNvPr>
          <p:cNvSpPr>
            <a:spLocks noGrp="1"/>
          </p:cNvSpPr>
          <p:nvPr/>
        </p:nvSpPr>
        <p:spPr>
          <a:xfrm>
            <a:off x="3381375" y="4095750"/>
            <a:ext cx="2238375" cy="638175"/>
          </a:xfrm>
          <a:prstGeom prst="rect">
            <a:avLst/>
          </a:prstGeom>
          <a:solidFill>
            <a:srgbClr val="FFFFFF"/>
          </a:solidFill>
          <a:ln w="13335">
            <a:solidFill>
              <a:srgbClr val="98A2B3"/>
            </a:solidFill>
          </a:ln>
        </p:spPr>
      </p:sp>
      <p:sp>
        <p:nvSpPr>
          <p:cNvPr id="23" name="CardProviderAdapter">
            <a:extLst>
              <a:ext uri="{FF2B5EF4-FFF2-40B4-BE49-F238E27FC236}">
                <a16:creationId xmlns:a16="http://schemas.microsoft.com/office/drawing/2014/main" id="{07A63895-B3A3-42C8-B039-7ECD2BB30E9F}"/>
              </a:ext>
            </a:extLst>
          </p:cNvPr>
          <p:cNvSpPr>
            <a:spLocks noGrp="1"/>
          </p:cNvSpPr>
          <p:nvPr/>
        </p:nvSpPr>
        <p:spPr>
          <a:xfrm>
            <a:off x="3429000" y="4124325"/>
            <a:ext cx="21431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CardProviderAdapter</a:t>
            </a:r>
          </a:p>
        </p:txBody>
      </p:sp>
      <p:sp>
        <p:nvSpPr>
          <p:cNvPr id="24" name="">
            <a:extLst>
              <a:ext uri="{FF2B5EF4-FFF2-40B4-BE49-F238E27FC236}">
                <a16:creationId xmlns:a16="http://schemas.microsoft.com/office/drawing/2014/main" id="{14D32499-9E84-4850-BA1D-C01FC2D6B610}"/>
              </a:ext>
            </a:extLst>
          </p:cNvPr>
          <p:cNvSpPr>
            <a:spLocks noGrp="1"/>
          </p:cNvSpPr>
          <p:nvPr/>
        </p:nvSpPr>
        <p:spPr>
          <a:xfrm flipV="0">
            <a:off x="3381375" y="4419600"/>
            <a:ext cx="2238375" cy="0"/>
          </a:xfrm>
          <a:prstGeom prst="line">
            <a:avLst/>
          </a:prstGeom>
          <a:noFill/>
          <a:ln w="12859">
            <a:solidFill>
              <a:srgbClr val="98A2B3"/>
            </a:solidFill>
            <a:prstDash val="solid"/>
          </a:ln>
        </p:spPr>
      </p:sp>
      <p:sp>
        <p:nvSpPr>
          <p:cNvPr id="25" name="charge(request)">
            <a:extLst>
              <a:ext uri="{FF2B5EF4-FFF2-40B4-BE49-F238E27FC236}">
                <a16:creationId xmlns:a16="http://schemas.microsoft.com/office/drawing/2014/main" id="{F9577A56-EE89-426F-AD54-0660A48044B8}"/>
              </a:ext>
            </a:extLst>
          </p:cNvPr>
          <p:cNvSpPr>
            <a:spLocks noGrp="1"/>
          </p:cNvSpPr>
          <p:nvPr/>
        </p:nvSpPr>
        <p:spPr>
          <a:xfrm>
            <a:off x="3467100" y="4467225"/>
            <a:ext cx="206692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charge(request)</a:t>
            </a:r>
          </a:p>
        </p:txBody>
      </p:sp>
      <p:cxnSp>
        <p:nvCxnSpPr>
          <p:cNvPr id="26" name=""/>
          <p:cNvCxnSpPr>
            <a:stCxn id="14" idx="3"/>
            <a:endCxn id="18" idx="1"/>
          </p:cNvCxnSpPr>
          <p:nvPr/>
        </p:nvCxnSpPr>
        <p:spPr>
          <a:xfrm flipV="1">
            <a:off x="2809875" y="2900363"/>
            <a:ext cx="571500" cy="38100"/>
          </a:xfrm>
          <a:prstGeom prst="straightConnector1">
            <a:avLst/>
          </a:prstGeom>
          <a:ln w="15240">
            <a:solidFill>
              <a:srgbClr val="667085"/>
            </a:solidFill>
            <a:prstDash val="solid"/>
            <a:tailEnd type="arrow" w="med" len="med"/>
          </a:ln>
        </p:spPr>
      </p:cxnSp>
      <p:sp>
        <p:nvSpPr>
          <p:cNvPr id="27" name="beror på">
            <a:extLst>
              <a:ext uri="{FF2B5EF4-FFF2-40B4-BE49-F238E27FC236}">
                <a16:creationId xmlns:a16="http://schemas.microsoft.com/office/drawing/2014/main" id="{4BA19A7D-B13A-4A3C-A7F4-EABEDEC0F2EE}"/>
              </a:ext>
            </a:extLst>
          </p:cNvPr>
          <p:cNvSpPr>
            <a:spLocks noGrp="1"/>
          </p:cNvSpPr>
          <p:nvPr/>
        </p:nvSpPr>
        <p:spPr>
          <a:xfrm>
            <a:off x="2667000" y="2238375"/>
            <a:ext cx="904875"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beror på</a:t>
            </a:r>
          </a:p>
        </p:txBody>
      </p:sp>
      <p:cxnSp>
        <p:nvCxnSpPr>
          <p:cNvPr id="28" name=""/>
          <p:cNvCxnSpPr>
            <a:stCxn id="22" idx="0"/>
            <a:endCxn id="18" idx="2"/>
          </p:cNvCxnSpPr>
          <p:nvPr/>
        </p:nvCxnSpPr>
        <p:spPr>
          <a:xfrm flipV="1">
            <a:off x="4500563" y="3305175"/>
            <a:ext cx="0" cy="790575"/>
          </a:xfrm>
          <a:prstGeom prst="straightConnector1">
            <a:avLst/>
          </a:prstGeom>
          <a:ln w="15240">
            <a:solidFill>
              <a:srgbClr val="667085"/>
            </a:solidFill>
            <a:prstDash val="dash"/>
            <a:tailEnd type="none" w="med" len="med"/>
          </a:ln>
        </p:spPr>
      </p:cxnSp>
      <p:sp>
        <p:nvSpPr>
          <p:cNvPr id="29" name="UML realization triangle">
            <a:extLst>
              <a:ext uri="{FF2B5EF4-FFF2-40B4-BE49-F238E27FC236}">
                <a16:creationId xmlns:a16="http://schemas.microsoft.com/office/drawing/2014/main" id="{DAD5AC01-92F4-4246-852D-400727B74CF4}"/>
              </a:ext>
            </a:extLst>
          </p:cNvPr>
          <p:cNvSpPr>
            <a:spLocks noGrp="1"/>
          </p:cNvSpPr>
          <p:nvPr/>
        </p:nvSpPr>
        <p:spPr>
          <a:xfrm>
            <a:off x="4433888" y="3305175"/>
            <a:ext cx="133350" cy="133350"/>
          </a:xfrm>
          <a:prstGeom prst="triangle">
            <a:avLst/>
          </a:prstGeom>
          <a:solidFill>
            <a:srgbClr val="FFFFFF"/>
          </a:solidFill>
          <a:ln w="14288">
            <a:solidFill>
              <a:srgbClr val="667085"/>
            </a:solidFill>
          </a:ln>
        </p:spPr>
      </p:sp>
      <p:sp>
        <p:nvSpPr>
          <p:cNvPr id="30" name="implements">
            <a:extLst>
              <a:ext uri="{FF2B5EF4-FFF2-40B4-BE49-F238E27FC236}">
                <a16:creationId xmlns:a16="http://schemas.microsoft.com/office/drawing/2014/main" id="{64369DE3-3601-4DCC-BE3C-75B507BE08CE}"/>
              </a:ext>
            </a:extLst>
          </p:cNvPr>
          <p:cNvSpPr>
            <a:spLocks noGrp="1"/>
          </p:cNvSpPr>
          <p:nvPr/>
        </p:nvSpPr>
        <p:spPr>
          <a:xfrm>
            <a:off x="4476750" y="3590925"/>
            <a:ext cx="1066800"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implements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Low Coupling · exempel 2</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Domänen känner inte databasen</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Product-koden ska inte ändras när vi byter lagringsteknik.</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3"/>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24"/>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25"/>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interface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ProductRepository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find</a:t>
            </a:r>
            <a:r>
              <a:rPr lang="en-US" sz="1340" dirty="0">
                <a:solidFill>
                  <a:srgbClr val="F2F4F7"/>
                </a:solidFill>
                <a:latin typeface="Aptos Mono" pitchFamily="34" charset="0"/>
                <a:ea typeface="Aptos Mono" pitchFamily="34" charset="-122"/>
                <a:cs typeface="Aptos Mono" pitchFamily="34" charset="-120"/>
              </a:rPr>
              <a:t xml:space="preserve">(filter: </a:t>
            </a:r>
            <a:r>
              <a:rPr lang="en-US" sz="1340" dirty="0">
                <a:solidFill>
                  <a:srgbClr val="67E8F9"/>
                </a:solidFill>
                <a:latin typeface="Aptos Mono" pitchFamily="34" charset="0"/>
                <a:ea typeface="Aptos Mono" pitchFamily="34" charset="-122"/>
                <a:cs typeface="Aptos Mono" pitchFamily="34" charset="-120"/>
              </a:rPr>
              <a:t xml:space="preserve">ProductFilter</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67E8F9"/>
                </a:solidFill>
                <a:latin typeface="Aptos Mono" pitchFamily="34" charset="0"/>
                <a:ea typeface="Aptos Mono" pitchFamily="34" charset="-122"/>
                <a:cs typeface="Aptos Mono" pitchFamily="34" charset="-120"/>
              </a:rPr>
              <a:t xml:space="preserve">Product</a:t>
            </a:r>
            <a:r>
              <a:rPr lang="en-US" sz="1340" dirty="0">
                <a:solidFill>
                  <a:srgbClr val="F2F4F7"/>
                </a:solidFill>
                <a:latin typeface="Aptos Mono" pitchFamily="34" charset="0"/>
                <a:ea typeface="Aptos Mono" pitchFamily="34" charset="-122"/>
                <a:cs typeface="Aptos Mono" pitchFamily="34" charset="-120"/>
              </a:rPr>
              <a:t xml:space="preserve">[]&gt;;</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endParaRPr lang="en-US" sz="1340" dirty="0"/>
          </a:p>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SqlProductRepository</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implements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ProductRepository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db: </a:t>
            </a:r>
            <a:r>
              <a:rPr lang="en-US" sz="1340" dirty="0">
                <a:solidFill>
                  <a:srgbClr val="67E8F9"/>
                </a:solidFill>
                <a:latin typeface="Aptos Mono" pitchFamily="34" charset="0"/>
                <a:ea typeface="Aptos Mono" pitchFamily="34" charset="-122"/>
                <a:cs typeface="Aptos Mono" pitchFamily="34" charset="-120"/>
              </a:rPr>
              <a:t xml:space="preserve">Database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async</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find</a:t>
            </a:r>
            <a:r>
              <a:rPr lang="en-US" sz="1340" dirty="0">
                <a:solidFill>
                  <a:srgbClr val="F2F4F7"/>
                </a:solidFill>
                <a:latin typeface="Aptos Mono" pitchFamily="34" charset="0"/>
                <a:ea typeface="Aptos Mono" pitchFamily="34" charset="-122"/>
                <a:cs typeface="Aptos Mono" pitchFamily="34" charset="-120"/>
              </a:rPr>
              <a:t xml:space="preserve">(filter: </a:t>
            </a:r>
            <a:r>
              <a:rPr lang="en-US" sz="1340" dirty="0">
                <a:solidFill>
                  <a:srgbClr val="67E8F9"/>
                </a:solidFill>
                <a:latin typeface="Aptos Mono" pitchFamily="34" charset="0"/>
                <a:ea typeface="Aptos Mono" pitchFamily="34" charset="-122"/>
                <a:cs typeface="Aptos Mono" pitchFamily="34" charset="-120"/>
              </a:rPr>
              <a:t xml:space="preserve">ProductFilter</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67E8F9"/>
                </a:solidFill>
                <a:latin typeface="Aptos Mono" pitchFamily="34" charset="0"/>
                <a:ea typeface="Aptos Mono" pitchFamily="34" charset="-122"/>
                <a:cs typeface="Aptos Mono" pitchFamily="34" charset="-120"/>
              </a:rPr>
              <a:t xml:space="preserve">Product</a:t>
            </a:r>
            <a:r>
              <a:rPr lang="en-US" sz="1340" dirty="0">
                <a:solidFill>
                  <a:srgbClr val="F2F4F7"/>
                </a:solidFill>
                <a:latin typeface="Aptos Mono" pitchFamily="34" charset="0"/>
                <a:ea typeface="Aptos Mono" pitchFamily="34" charset="-122"/>
                <a:cs typeface="Aptos Mono" pitchFamily="34" charset="-120"/>
              </a:rPr>
              <a:t xml:space="preserve">[]&gt;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94A3B8"/>
                </a:solidFill>
                <a:latin typeface="Aptos Mono" pitchFamily="34" charset="0"/>
                <a:ea typeface="Aptos Mono" pitchFamily="34" charset="-122"/>
                <a:cs typeface="Aptos Mono" pitchFamily="34" charset="-120"/>
              </a:rPr>
              <a:t xml:space="preserve">// SQL + mapping lives here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3" name="Shape 26"/>
          <p:cNvSpPr/>
          <p:nvPr/>
        </p:nvSpPr>
        <p:spPr>
          <a:xfrm>
            <a:off x="658368" y="5200650"/>
            <a:ext cx="5102352" cy="1076325"/>
          </a:xfrm>
          <a:prstGeom prst="roundRect">
            <a:avLst>
              <a:gd name="adj" fmla="val 8000"/>
            </a:avLst>
          </a:prstGeom>
          <a:solidFill>
            <a:srgbClr val="FEE4E2"/>
          </a:solidFill>
          <a:ln w="12700">
            <a:solidFill>
              <a:srgbClr val="FEE4E2"/>
            </a:solidFill>
            <a:prstDash val="solid"/>
          </a:ln>
        </p:spPr>
      </p:sp>
      <p:sp>
        <p:nvSpPr>
          <p:cNvPr id="14" name="Text 27"/>
          <p:cNvSpPr/>
          <p:nvPr/>
        </p:nvSpPr>
        <p:spPr>
          <a:xfrm>
            <a:off x="795528" y="5305425"/>
            <a:ext cx="4828032" cy="238125"/>
          </a:xfrm>
          <a:prstGeom prst="rect">
            <a:avLst/>
          </a:prstGeom>
          <a:noFill/>
          <a:ln/>
        </p:spPr>
        <p:txBody>
          <a:bodyPr wrap="square" lIns="0" tIns="0" rIns="0" bIns="0" rtlCol="0" anchor="ctr">
            <a:normAutofit/>
          </a:bodyPr>
          <a:lstStyle/>
          <a:p>
            <a:pPr indent="0" marL="0">
              <a:buNone/>
            </a:pPr>
            <a:r>
              <a:rPr lang="en-US" sz="1300" b="1" dirty="0">
                <a:solidFill>
                  <a:srgbClr val="B42318"/>
                </a:solidFill>
              </a:rPr>
              <a:t>Utan mönstret</a:t>
            </a:r>
            <a:endParaRPr lang="en-US" sz="1300" dirty="0"/>
          </a:p>
        </p:txBody>
      </p:sp>
      <p:sp>
        <p:nvSpPr>
          <p:cNvPr id="15" name="Text 28"/>
          <p:cNvSpPr/>
          <p:nvPr/>
        </p:nvSpPr>
        <p:spPr>
          <a:xfrm>
            <a:off x="795528" y="5610225"/>
            <a:ext cx="4828032" cy="600075"/>
          </a:xfrm>
          <a:prstGeom prst="rect">
            <a:avLst/>
          </a:prstGeom>
          <a:noFill/>
          <a:ln/>
        </p:spPr>
        <p:txBody>
          <a:bodyPr wrap="square" lIns="0" tIns="0" rIns="0" bIns="0" rtlCol="0" anchor="t">
            <a:normAutofit/>
          </a:bodyPr>
          <a:lstStyle/>
          <a:p>
            <a:pPr indent="0" marL="0">
              <a:buNone/>
            </a:pPr>
            <a:r>
              <a:rPr lang="en-US" sz="1400" dirty="0">
                <a:solidFill>
                  <a:srgbClr val="111827"/>
                </a:solidFill>
              </a:rPr>
              <a:t>Product eller CatalogService som importerar databasdrivrutin får direkt beroende till en detalj som ofta ändras.</a:t>
            </a:r>
            <a:endParaRPr lang="en-US" sz="1400" dirty="0"/>
          </a:p>
        </p:txBody>
      </p:sp>
      <p:sp>
        <p:nvSpPr>
          <p:cNvPr id="16"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25</a:t>
            </a:fld>
            <a:endParaRPr lang="en-US"/>
          </a:p>
        </p:txBody>
      </p:sp>
      <p:sp>
        <p:nvSpPr>
          <p:cNvPr id="17" name="UML CatalogService">
            <a:extLst>
              <a:ext uri="{FF2B5EF4-FFF2-40B4-BE49-F238E27FC236}">
                <a16:creationId xmlns:a16="http://schemas.microsoft.com/office/drawing/2014/main" id="{89FE8C2D-5247-4691-9FC5-691124F9234C}"/>
              </a:ext>
            </a:extLst>
          </p:cNvPr>
          <p:cNvSpPr>
            <a:spLocks noGrp="1"/>
          </p:cNvSpPr>
          <p:nvPr/>
        </p:nvSpPr>
        <p:spPr>
          <a:xfrm>
            <a:off x="857250" y="2619375"/>
            <a:ext cx="1952625" cy="638175"/>
          </a:xfrm>
          <a:prstGeom prst="rect">
            <a:avLst/>
          </a:prstGeom>
          <a:solidFill>
            <a:srgbClr val="FFFFFF"/>
          </a:solidFill>
          <a:ln w="13335">
            <a:solidFill>
              <a:srgbClr val="98A2B3"/>
            </a:solidFill>
          </a:ln>
        </p:spPr>
      </p:sp>
      <p:sp>
        <p:nvSpPr>
          <p:cNvPr id="18" name="CatalogService">
            <a:extLst>
              <a:ext uri="{FF2B5EF4-FFF2-40B4-BE49-F238E27FC236}">
                <a16:creationId xmlns:a16="http://schemas.microsoft.com/office/drawing/2014/main" id="{B3C2E7A2-BFC3-410E-88A8-EAB8F428EBAB}"/>
              </a:ext>
            </a:extLst>
          </p:cNvPr>
          <p:cNvSpPr>
            <a:spLocks noGrp="1"/>
          </p:cNvSpPr>
          <p:nvPr/>
        </p:nvSpPr>
        <p:spPr>
          <a:xfrm>
            <a:off x="904875" y="2647950"/>
            <a:ext cx="18573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CatalogService</a:t>
            </a:r>
          </a:p>
        </p:txBody>
      </p:sp>
      <p:sp>
        <p:nvSpPr>
          <p:cNvPr id="19" name="">
            <a:extLst>
              <a:ext uri="{FF2B5EF4-FFF2-40B4-BE49-F238E27FC236}">
                <a16:creationId xmlns:a16="http://schemas.microsoft.com/office/drawing/2014/main" id="{94A67DA2-00E8-4BE1-9B06-8D1E46DD9350}"/>
              </a:ext>
            </a:extLst>
          </p:cNvPr>
          <p:cNvSpPr>
            <a:spLocks noGrp="1"/>
          </p:cNvSpPr>
          <p:nvPr/>
        </p:nvSpPr>
        <p:spPr>
          <a:xfrm flipV="0">
            <a:off x="857250" y="2943225"/>
            <a:ext cx="1952625" cy="0"/>
          </a:xfrm>
          <a:prstGeom prst="line">
            <a:avLst/>
          </a:prstGeom>
          <a:noFill/>
          <a:ln w="12859">
            <a:solidFill>
              <a:srgbClr val="98A2B3"/>
            </a:solidFill>
            <a:prstDash val="solid"/>
          </a:ln>
        </p:spPr>
      </p:sp>
      <p:sp>
        <p:nvSpPr>
          <p:cNvPr id="20" name="search(filter)">
            <a:extLst>
              <a:ext uri="{FF2B5EF4-FFF2-40B4-BE49-F238E27FC236}">
                <a16:creationId xmlns:a16="http://schemas.microsoft.com/office/drawing/2014/main" id="{10D7C59D-2B96-43FB-A2DB-09C41645D33A}"/>
              </a:ext>
            </a:extLst>
          </p:cNvPr>
          <p:cNvSpPr>
            <a:spLocks noGrp="1"/>
          </p:cNvSpPr>
          <p:nvPr/>
        </p:nvSpPr>
        <p:spPr>
          <a:xfrm>
            <a:off x="942975" y="2990850"/>
            <a:ext cx="17811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search(filter)</a:t>
            </a:r>
          </a:p>
        </p:txBody>
      </p:sp>
      <p:sp>
        <p:nvSpPr>
          <p:cNvPr id="21" name="UML ProductRepository">
            <a:extLst>
              <a:ext uri="{FF2B5EF4-FFF2-40B4-BE49-F238E27FC236}">
                <a16:creationId xmlns:a16="http://schemas.microsoft.com/office/drawing/2014/main" id="{02ACE081-91C1-4902-B70A-4E371D5C6819}"/>
              </a:ext>
            </a:extLst>
          </p:cNvPr>
          <p:cNvSpPr>
            <a:spLocks noGrp="1"/>
          </p:cNvSpPr>
          <p:nvPr/>
        </p:nvSpPr>
        <p:spPr>
          <a:xfrm>
            <a:off x="3381375" y="2495550"/>
            <a:ext cx="2238375" cy="809625"/>
          </a:xfrm>
          <a:prstGeom prst="rect">
            <a:avLst/>
          </a:prstGeom>
          <a:solidFill>
            <a:srgbClr val="CCFBF1"/>
          </a:solidFill>
          <a:ln w="13335">
            <a:solidFill>
              <a:srgbClr val="0F766E"/>
            </a:solidFill>
          </a:ln>
        </p:spPr>
      </p:sp>
      <p:sp>
        <p:nvSpPr>
          <p:cNvPr id="22" name="«interface»&#10;ProductRepository">
            <a:extLst>
              <a:ext uri="{FF2B5EF4-FFF2-40B4-BE49-F238E27FC236}">
                <a16:creationId xmlns:a16="http://schemas.microsoft.com/office/drawing/2014/main" id="{117D04F6-AF99-4FE2-B210-7B8B76E1850E}"/>
              </a:ext>
            </a:extLst>
          </p:cNvPr>
          <p:cNvSpPr>
            <a:spLocks noGrp="1"/>
          </p:cNvSpPr>
          <p:nvPr/>
        </p:nvSpPr>
        <p:spPr>
          <a:xfrm>
            <a:off x="3429000" y="2524125"/>
            <a:ext cx="2143125" cy="43815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«interface»</a:t>
            </a:r>
          </a:p>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ProductRepository</a:t>
            </a:r>
          </a:p>
        </p:txBody>
      </p:sp>
      <p:sp>
        <p:nvSpPr>
          <p:cNvPr id="23" name="">
            <a:extLst>
              <a:ext uri="{FF2B5EF4-FFF2-40B4-BE49-F238E27FC236}">
                <a16:creationId xmlns:a16="http://schemas.microsoft.com/office/drawing/2014/main" id="{03ADCDEC-8AC4-4681-884D-FD767373F8A0}"/>
              </a:ext>
            </a:extLst>
          </p:cNvPr>
          <p:cNvSpPr>
            <a:spLocks noGrp="1"/>
          </p:cNvSpPr>
          <p:nvPr/>
        </p:nvSpPr>
        <p:spPr>
          <a:xfrm flipV="0">
            <a:off x="3381375" y="2990850"/>
            <a:ext cx="2238375" cy="0"/>
          </a:xfrm>
          <a:prstGeom prst="line">
            <a:avLst/>
          </a:prstGeom>
          <a:noFill/>
          <a:ln w="12859">
            <a:solidFill>
              <a:srgbClr val="0F766E"/>
            </a:solidFill>
            <a:prstDash val="solid"/>
          </a:ln>
        </p:spPr>
      </p:sp>
      <p:sp>
        <p:nvSpPr>
          <p:cNvPr id="24" name="find(filter)">
            <a:extLst>
              <a:ext uri="{FF2B5EF4-FFF2-40B4-BE49-F238E27FC236}">
                <a16:creationId xmlns:a16="http://schemas.microsoft.com/office/drawing/2014/main" id="{4E2BA5B8-BBBA-4E21-9CD0-BD1758C793F1}"/>
              </a:ext>
            </a:extLst>
          </p:cNvPr>
          <p:cNvSpPr>
            <a:spLocks noGrp="1"/>
          </p:cNvSpPr>
          <p:nvPr/>
        </p:nvSpPr>
        <p:spPr>
          <a:xfrm>
            <a:off x="3467100" y="3038475"/>
            <a:ext cx="206692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find(filter)</a:t>
            </a:r>
          </a:p>
        </p:txBody>
      </p:sp>
      <p:sp>
        <p:nvSpPr>
          <p:cNvPr id="25" name="UML SqlProductRepository">
            <a:extLst>
              <a:ext uri="{FF2B5EF4-FFF2-40B4-BE49-F238E27FC236}">
                <a16:creationId xmlns:a16="http://schemas.microsoft.com/office/drawing/2014/main" id="{2395CEDF-09F7-4769-B276-B76C3FC4DF50}"/>
              </a:ext>
            </a:extLst>
          </p:cNvPr>
          <p:cNvSpPr>
            <a:spLocks noGrp="1"/>
          </p:cNvSpPr>
          <p:nvPr/>
        </p:nvSpPr>
        <p:spPr>
          <a:xfrm>
            <a:off x="3381375" y="4095750"/>
            <a:ext cx="2238375" cy="638175"/>
          </a:xfrm>
          <a:prstGeom prst="rect">
            <a:avLst/>
          </a:prstGeom>
          <a:solidFill>
            <a:srgbClr val="FFFFFF"/>
          </a:solidFill>
          <a:ln w="13335">
            <a:solidFill>
              <a:srgbClr val="98A2B3"/>
            </a:solidFill>
          </a:ln>
        </p:spPr>
      </p:sp>
      <p:sp>
        <p:nvSpPr>
          <p:cNvPr id="26" name="SqlProductRepository">
            <a:extLst>
              <a:ext uri="{FF2B5EF4-FFF2-40B4-BE49-F238E27FC236}">
                <a16:creationId xmlns:a16="http://schemas.microsoft.com/office/drawing/2014/main" id="{7CE3300F-B923-44DC-B4F3-B8235A894848}"/>
              </a:ext>
            </a:extLst>
          </p:cNvPr>
          <p:cNvSpPr>
            <a:spLocks noGrp="1"/>
          </p:cNvSpPr>
          <p:nvPr/>
        </p:nvSpPr>
        <p:spPr>
          <a:xfrm>
            <a:off x="3429000" y="4124325"/>
            <a:ext cx="21431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SqlProductRepository</a:t>
            </a:r>
          </a:p>
        </p:txBody>
      </p:sp>
      <p:sp>
        <p:nvSpPr>
          <p:cNvPr id="27" name="">
            <a:extLst>
              <a:ext uri="{FF2B5EF4-FFF2-40B4-BE49-F238E27FC236}">
                <a16:creationId xmlns:a16="http://schemas.microsoft.com/office/drawing/2014/main" id="{E6D5EAAA-8672-4AEE-AA85-3134A99439F5}"/>
              </a:ext>
            </a:extLst>
          </p:cNvPr>
          <p:cNvSpPr>
            <a:spLocks noGrp="1"/>
          </p:cNvSpPr>
          <p:nvPr/>
        </p:nvSpPr>
        <p:spPr>
          <a:xfrm flipV="0">
            <a:off x="3381375" y="4419600"/>
            <a:ext cx="2238375" cy="0"/>
          </a:xfrm>
          <a:prstGeom prst="line">
            <a:avLst/>
          </a:prstGeom>
          <a:noFill/>
          <a:ln w="12859">
            <a:solidFill>
              <a:srgbClr val="98A2B3"/>
            </a:solidFill>
            <a:prstDash val="solid"/>
          </a:ln>
        </p:spPr>
      </p:sp>
      <p:sp>
        <p:nvSpPr>
          <p:cNvPr id="28" name="find(filter)">
            <a:extLst>
              <a:ext uri="{FF2B5EF4-FFF2-40B4-BE49-F238E27FC236}">
                <a16:creationId xmlns:a16="http://schemas.microsoft.com/office/drawing/2014/main" id="{3E4B905A-3B66-4377-93D3-72402DDB945A}"/>
              </a:ext>
            </a:extLst>
          </p:cNvPr>
          <p:cNvSpPr>
            <a:spLocks noGrp="1"/>
          </p:cNvSpPr>
          <p:nvPr/>
        </p:nvSpPr>
        <p:spPr>
          <a:xfrm>
            <a:off x="3467100" y="4467225"/>
            <a:ext cx="206692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find(filter)</a:t>
            </a:r>
          </a:p>
        </p:txBody>
      </p:sp>
      <p:cxnSp>
        <p:nvCxnSpPr>
          <p:cNvPr id="29" name=""/>
          <p:cNvCxnSpPr>
            <a:stCxn id="17" idx="3"/>
            <a:endCxn id="21" idx="1"/>
          </p:cNvCxnSpPr>
          <p:nvPr/>
        </p:nvCxnSpPr>
        <p:spPr>
          <a:xfrm flipV="1">
            <a:off x="2809875" y="2900363"/>
            <a:ext cx="571500" cy="38100"/>
          </a:xfrm>
          <a:prstGeom prst="straightConnector1">
            <a:avLst/>
          </a:prstGeom>
          <a:ln w="15240">
            <a:solidFill>
              <a:srgbClr val="667085"/>
            </a:solidFill>
            <a:prstDash val="solid"/>
            <a:tailEnd type="arrow" w="med" len="med"/>
          </a:ln>
        </p:spPr>
      </p:cxnSp>
      <p:sp>
        <p:nvSpPr>
          <p:cNvPr id="30" name="beror på">
            <a:extLst>
              <a:ext uri="{FF2B5EF4-FFF2-40B4-BE49-F238E27FC236}">
                <a16:creationId xmlns:a16="http://schemas.microsoft.com/office/drawing/2014/main" id="{32D5301F-1441-439A-8ACA-CEC69B46D080}"/>
              </a:ext>
            </a:extLst>
          </p:cNvPr>
          <p:cNvSpPr>
            <a:spLocks noGrp="1"/>
          </p:cNvSpPr>
          <p:nvPr/>
        </p:nvSpPr>
        <p:spPr>
          <a:xfrm>
            <a:off x="2667000" y="2238375"/>
            <a:ext cx="904875"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beror på</a:t>
            </a:r>
          </a:p>
        </p:txBody>
      </p:sp>
      <p:cxnSp>
        <p:nvCxnSpPr>
          <p:cNvPr id="31" name=""/>
          <p:cNvCxnSpPr>
            <a:stCxn id="25" idx="0"/>
            <a:endCxn id="21" idx="2"/>
          </p:cNvCxnSpPr>
          <p:nvPr/>
        </p:nvCxnSpPr>
        <p:spPr>
          <a:xfrm flipV="1">
            <a:off x="4500563" y="3305175"/>
            <a:ext cx="0" cy="790575"/>
          </a:xfrm>
          <a:prstGeom prst="straightConnector1">
            <a:avLst/>
          </a:prstGeom>
          <a:ln w="15240">
            <a:solidFill>
              <a:srgbClr val="667085"/>
            </a:solidFill>
            <a:prstDash val="dash"/>
            <a:tailEnd type="none" w="med" len="med"/>
          </a:ln>
        </p:spPr>
      </p:cxnSp>
      <p:sp>
        <p:nvSpPr>
          <p:cNvPr id="32" name="UML realization triangle">
            <a:extLst>
              <a:ext uri="{FF2B5EF4-FFF2-40B4-BE49-F238E27FC236}">
                <a16:creationId xmlns:a16="http://schemas.microsoft.com/office/drawing/2014/main" id="{C7604104-F90A-4A27-913F-7799DA482D4D}"/>
              </a:ext>
            </a:extLst>
          </p:cNvPr>
          <p:cNvSpPr>
            <a:spLocks noGrp="1"/>
          </p:cNvSpPr>
          <p:nvPr/>
        </p:nvSpPr>
        <p:spPr>
          <a:xfrm>
            <a:off x="4433888" y="3305175"/>
            <a:ext cx="133350" cy="133350"/>
          </a:xfrm>
          <a:prstGeom prst="triangle">
            <a:avLst/>
          </a:prstGeom>
          <a:solidFill>
            <a:srgbClr val="FFFFFF"/>
          </a:solidFill>
          <a:ln w="14288">
            <a:solidFill>
              <a:srgbClr val="667085"/>
            </a:solidFill>
          </a:ln>
        </p:spPr>
      </p:sp>
      <p:sp>
        <p:nvSpPr>
          <p:cNvPr id="33" name="implements">
            <a:extLst>
              <a:ext uri="{FF2B5EF4-FFF2-40B4-BE49-F238E27FC236}">
                <a16:creationId xmlns:a16="http://schemas.microsoft.com/office/drawing/2014/main" id="{1A999D3E-CA6C-4574-8D7F-2488F551339B}"/>
              </a:ext>
            </a:extLst>
          </p:cNvPr>
          <p:cNvSpPr>
            <a:spLocks noGrp="1"/>
          </p:cNvSpPr>
          <p:nvPr/>
        </p:nvSpPr>
        <p:spPr>
          <a:xfrm>
            <a:off x="4476750" y="3590925"/>
            <a:ext cx="1066800"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implements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5. High Cohesion</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 xml:space="preserve">Två perspektiv på sammanhållning</a:t>
            </a:r>
          </a:p>
        </p:txBody>
      </p:sp>
      <p:sp>
        <p:nvSpPr>
          <p:cNvPr id="4"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26</a:t>
            </a:fld>
            <a:endParaRPr lang="en-US"/>
          </a:p>
        </p:txBody>
      </p:sp>
      <p:sp>
        <p:nvSpPr>
          <p:cNvPr id="5" name="Ge objektet ett fokuserat och sammanhängande ansvar.">
            <a:extLst>
              <a:ext uri="{FF2B5EF4-FFF2-40B4-BE49-F238E27FC236}">
                <a16:creationId xmlns:a16="http://schemas.microsoft.com/office/drawing/2014/main" id="{10CC26DC-FC3E-4135-850A-EA331484CCC2}"/>
              </a:ext>
            </a:extLst>
          </p:cNvPr>
          <p:cNvSpPr>
            <a:spLocks noGrp="1"/>
          </p:cNvSpPr>
          <p:nvPr/>
        </p:nvSpPr>
        <p:spPr>
          <a:xfrm>
            <a:off x="704850" y="1371600"/>
            <a:ext cx="10668000" cy="714375"/>
          </a:xfrm>
          <a:prstGeom prst="rect">
            <a:avLst/>
          </a:prstGeom>
          <a:noFill/>
          <a:ln w="0">
            <a:noFill/>
          </a:ln>
        </p:spPr>
        <p:txBody>
          <a:bodyPr wrap="square" lIns="0" tIns="0" rIns="0" bIns="0" anchor="t">
            <a:noAutofit/>
          </a:bodyPr>
          <a:lstStyle/>
          <a:p>
            <a:pPr algn="l">
              <a:defRPr sz="2400" b="1">
                <a:solidFill>
                  <a:srgbClr val="111827"/>
                </a:solidFill>
                <a:latin typeface="Aptos Display"/>
                <a:ea typeface="Aptos Display"/>
                <a:cs typeface="Aptos Display"/>
              </a:defRPr>
            </a:pPr>
            <a:r>
              <a:rPr sz="2400" b="1">
                <a:solidFill>
                  <a:srgbClr val="111827"/>
                </a:solidFill>
                <a:latin typeface="Aptos Display"/>
                <a:ea typeface="Aptos Display"/>
                <a:cs typeface="Aptos Display"/>
              </a:rPr>
              <a:t>Ge objektet ett fokuserat och sammanhängande ansvar.</a:t>
            </a:r>
          </a:p>
        </p:txBody>
      </p:sp>
      <p:sp>
        <p:nvSpPr>
          <p:cNvPr id="6" name="1. Sammanhållning kring data">
            <a:extLst>
              <a:ext uri="{FF2B5EF4-FFF2-40B4-BE49-F238E27FC236}">
                <a16:creationId xmlns:a16="http://schemas.microsoft.com/office/drawing/2014/main" id="{42C1E244-E4DF-4B50-9953-F40FACEFF9B7}"/>
              </a:ext>
            </a:extLst>
          </p:cNvPr>
          <p:cNvSpPr>
            <a:spLocks noGrp="1"/>
          </p:cNvSpPr>
          <p:nvPr/>
        </p:nvSpPr>
        <p:spPr>
          <a:xfrm>
            <a:off x="704850" y="2476500"/>
            <a:ext cx="5048250" cy="361950"/>
          </a:xfrm>
          <a:prstGeom prst="rect">
            <a:avLst/>
          </a:prstGeom>
          <a:noFill/>
          <a:ln w="0">
            <a:noFill/>
          </a:ln>
        </p:spPr>
        <p:txBody>
          <a:bodyPr wrap="square" lIns="0" tIns="0" rIns="0" bIns="0" anchor="t">
            <a:noAutofit/>
          </a:bodyPr>
          <a:lstStyle/>
          <a:p>
            <a:pPr algn="l">
              <a:defRPr sz="1950" b="1">
                <a:solidFill>
                  <a:srgbClr val="0F766E"/>
                </a:solidFill>
                <a:latin typeface="Aptos Display"/>
                <a:ea typeface="Aptos Display"/>
                <a:cs typeface="Aptos Display"/>
              </a:defRPr>
            </a:pPr>
            <a:r>
              <a:rPr sz="1950" b="1">
                <a:solidFill>
                  <a:srgbClr val="0F766E"/>
                </a:solidFill>
                <a:latin typeface="Aptos Display"/>
                <a:ea typeface="Aptos Display"/>
                <a:cs typeface="Aptos Display"/>
              </a:rPr>
              <a:t>1. Sammanhållning kring data</a:t>
            </a:r>
          </a:p>
        </p:txBody>
      </p:sp>
      <p:sp>
        <p:nvSpPr>
          <p:cNvPr id="7" name="Vilka medlemsvariabler använder&#10;varje metod?">
            <a:extLst>
              <a:ext uri="{FF2B5EF4-FFF2-40B4-BE49-F238E27FC236}">
                <a16:creationId xmlns:a16="http://schemas.microsoft.com/office/drawing/2014/main" id="{AC01BA6B-0D94-4CAD-B0D4-D177E3C0210D}"/>
              </a:ext>
            </a:extLst>
          </p:cNvPr>
          <p:cNvSpPr>
            <a:spLocks noGrp="1"/>
          </p:cNvSpPr>
          <p:nvPr/>
        </p:nvSpPr>
        <p:spPr>
          <a:xfrm>
            <a:off x="704850" y="3000375"/>
            <a:ext cx="4857750" cy="742950"/>
          </a:xfrm>
          <a:prstGeom prst="rect">
            <a:avLst/>
          </a:prstGeom>
          <a:noFill/>
          <a:ln w="0">
            <a:noFill/>
          </a:ln>
        </p:spPr>
        <p:txBody>
          <a:bodyPr wrap="square" lIns="0" tIns="0" rIns="0" bIns="0" anchor="t">
            <a:noAutofit/>
          </a:bodyPr>
          <a:lstStyle/>
          <a:p>
            <a:pPr algn="l">
              <a:defRPr sz="2025" b="1">
                <a:solidFill>
                  <a:srgbClr val="111827"/>
                </a:solidFill>
                <a:latin typeface="Aptos Display"/>
                <a:ea typeface="Aptos Display"/>
                <a:cs typeface="Aptos Display"/>
              </a:defRPr>
            </a:pPr>
            <a:r>
              <a:rPr sz="2025" b="1">
                <a:solidFill>
                  <a:srgbClr val="111827"/>
                </a:solidFill>
                <a:latin typeface="Aptos Display"/>
                <a:ea typeface="Aptos Display"/>
                <a:cs typeface="Aptos Display"/>
              </a:rPr>
              <a:t>Vilka medlemsvariabler använder</a:t>
            </a:r>
          </a:p>
          <a:p>
            <a:pPr algn="l">
              <a:defRPr sz="2025" b="1">
                <a:solidFill>
                  <a:srgbClr val="111827"/>
                </a:solidFill>
                <a:latin typeface="Aptos Display"/>
                <a:ea typeface="Aptos Display"/>
                <a:cs typeface="Aptos Display"/>
              </a:defRPr>
            </a:pPr>
            <a:r>
              <a:rPr sz="2025" b="1">
                <a:solidFill>
                  <a:srgbClr val="111827"/>
                </a:solidFill>
                <a:latin typeface="Aptos Display"/>
                <a:ea typeface="Aptos Display"/>
                <a:cs typeface="Aptos Display"/>
              </a:rPr>
              <a:t>varje metod?</a:t>
            </a:r>
          </a:p>
        </p:txBody>
      </p:sp>
      <p:sp>
        <p:nvSpPr>
          <p:cNvPr id="8" name="Kartlägg vilka data metoderna använder.&#10;Gemensamma data kan tala för att&#10;metoderna hör ihop.">
            <a:extLst>
              <a:ext uri="{FF2B5EF4-FFF2-40B4-BE49-F238E27FC236}">
                <a16:creationId xmlns:a16="http://schemas.microsoft.com/office/drawing/2014/main" id="{4E9A1EAF-68B6-4597-820E-4C2EE3AA1B89}"/>
              </a:ext>
            </a:extLst>
          </p:cNvPr>
          <p:cNvSpPr>
            <a:spLocks noGrp="1"/>
          </p:cNvSpPr>
          <p:nvPr/>
        </p:nvSpPr>
        <p:spPr>
          <a:xfrm>
            <a:off x="704850" y="3933825"/>
            <a:ext cx="4857750" cy="1009650"/>
          </a:xfrm>
          <a:prstGeom prst="rect">
            <a:avLst/>
          </a:prstGeom>
          <a:noFill/>
          <a:ln w="0">
            <a:noFill/>
          </a:ln>
        </p:spPr>
        <p:txBody>
          <a:bodyPr wrap="square" lIns="0" tIns="0" rIns="0" bIns="0" anchor="t">
            <a:noAutofit/>
          </a:bodyPr>
          <a:lstStyle/>
          <a:p>
            <a:pPr algn="l">
              <a:defRPr sz="1800" b="0">
                <a:solidFill>
                  <a:srgbClr val="111827"/>
                </a:solidFill>
                <a:latin typeface="Aptos Display"/>
                <a:ea typeface="Aptos Display"/>
                <a:cs typeface="Aptos Display"/>
              </a:defRPr>
            </a:pPr>
            <a:r>
              <a:rPr sz="1800" b="0">
                <a:solidFill>
                  <a:srgbClr val="111827"/>
                </a:solidFill>
                <a:latin typeface="Aptos Display"/>
                <a:ea typeface="Aptos Display"/>
                <a:cs typeface="Aptos Display"/>
              </a:rPr>
              <a:t>Kartlägg vilka data metoderna använder.</a:t>
            </a:r>
          </a:p>
          <a:p>
            <a:pPr algn="l">
              <a:defRPr sz="1800" b="0">
                <a:solidFill>
                  <a:srgbClr val="111827"/>
                </a:solidFill>
                <a:latin typeface="Aptos Display"/>
                <a:ea typeface="Aptos Display"/>
                <a:cs typeface="Aptos Display"/>
              </a:defRPr>
            </a:pPr>
            <a:r>
              <a:rPr sz="1800" b="0">
                <a:solidFill>
                  <a:srgbClr val="111827"/>
                </a:solidFill>
                <a:latin typeface="Aptos Display"/>
                <a:ea typeface="Aptos Display"/>
                <a:cs typeface="Aptos Display"/>
              </a:rPr>
              <a:t>Gemensamma data kan tala för att</a:t>
            </a:r>
          </a:p>
          <a:p>
            <a:pPr algn="l">
              <a:defRPr sz="1800" b="0">
                <a:solidFill>
                  <a:srgbClr val="111827"/>
                </a:solidFill>
                <a:latin typeface="Aptos Display"/>
                <a:ea typeface="Aptos Display"/>
                <a:cs typeface="Aptos Display"/>
              </a:defRPr>
            </a:pPr>
            <a:r>
              <a:rPr sz="1800" b="0">
                <a:solidFill>
                  <a:srgbClr val="111827"/>
                </a:solidFill>
                <a:latin typeface="Aptos Display"/>
                <a:ea typeface="Aptos Display"/>
                <a:cs typeface="Aptos Display"/>
              </a:rPr>
              <a:t>metoderna hör ihop.</a:t>
            </a:r>
          </a:p>
        </p:txBody>
      </p:sp>
      <p:sp>
        <p:nvSpPr>
          <p:cNvPr id="9" name="Koppling till Information Expert">
            <a:extLst>
              <a:ext uri="{FF2B5EF4-FFF2-40B4-BE49-F238E27FC236}">
                <a16:creationId xmlns:a16="http://schemas.microsoft.com/office/drawing/2014/main" id="{F90BFE30-A6B7-408C-A08A-BECA3DBF18FD}"/>
              </a:ext>
            </a:extLst>
          </p:cNvPr>
          <p:cNvSpPr>
            <a:spLocks noGrp="1"/>
          </p:cNvSpPr>
          <p:nvPr/>
        </p:nvSpPr>
        <p:spPr>
          <a:xfrm>
            <a:off x="704850" y="5114925"/>
            <a:ext cx="4857750" cy="323850"/>
          </a:xfrm>
          <a:prstGeom prst="rect">
            <a:avLst/>
          </a:prstGeom>
          <a:noFill/>
          <a:ln w="0">
            <a:noFill/>
          </a:ln>
        </p:spPr>
        <p:txBody>
          <a:bodyPr wrap="square" lIns="0" tIns="0" rIns="0" bIns="0" anchor="t">
            <a:noAutofit/>
          </a:bodyPr>
          <a:lstStyle/>
          <a:p>
            <a:pPr algn="l">
              <a:defRPr sz="1575" b="0">
                <a:solidFill>
                  <a:srgbClr val="667085"/>
                </a:solidFill>
                <a:latin typeface="Aptos Display"/>
                <a:ea typeface="Aptos Display"/>
                <a:cs typeface="Aptos Display"/>
              </a:defRPr>
            </a:pPr>
            <a:r>
              <a:rPr sz="1575" b="0">
                <a:solidFill>
                  <a:srgbClr val="667085"/>
                </a:solidFill>
                <a:latin typeface="Aptos Display"/>
                <a:ea typeface="Aptos Display"/>
                <a:cs typeface="Aptos Display"/>
              </a:rPr>
              <a:t>Koppling till Information Expert</a:t>
            </a:r>
          </a:p>
        </p:txBody>
      </p:sp>
      <p:sp>
        <p:nvSpPr>
          <p:cNvPr id="10" name="2. Sammanhållning kring syfte">
            <a:extLst>
              <a:ext uri="{FF2B5EF4-FFF2-40B4-BE49-F238E27FC236}">
                <a16:creationId xmlns:a16="http://schemas.microsoft.com/office/drawing/2014/main" id="{361BE543-6505-477A-9864-4C1892D5C3E0}"/>
              </a:ext>
            </a:extLst>
          </p:cNvPr>
          <p:cNvSpPr>
            <a:spLocks noGrp="1"/>
          </p:cNvSpPr>
          <p:nvPr/>
        </p:nvSpPr>
        <p:spPr>
          <a:xfrm>
            <a:off x="6438900" y="2476500"/>
            <a:ext cx="5095875" cy="361950"/>
          </a:xfrm>
          <a:prstGeom prst="rect">
            <a:avLst/>
          </a:prstGeom>
          <a:noFill/>
          <a:ln w="0">
            <a:noFill/>
          </a:ln>
        </p:spPr>
        <p:txBody>
          <a:bodyPr wrap="square" lIns="0" tIns="0" rIns="0" bIns="0" anchor="t">
            <a:noAutofit/>
          </a:bodyPr>
          <a:lstStyle/>
          <a:p>
            <a:pPr algn="l">
              <a:defRPr sz="1950" b="1">
                <a:solidFill>
                  <a:srgbClr val="0F766E"/>
                </a:solidFill>
                <a:latin typeface="Aptos Display"/>
                <a:ea typeface="Aptos Display"/>
                <a:cs typeface="Aptos Display"/>
              </a:defRPr>
            </a:pPr>
            <a:r>
              <a:rPr sz="1950" b="1">
                <a:solidFill>
                  <a:srgbClr val="0F766E"/>
                </a:solidFill>
                <a:latin typeface="Aptos Display"/>
                <a:ea typeface="Aptos Display"/>
                <a:cs typeface="Aptos Display"/>
              </a:rPr>
              <a:t>2. Sammanhållning kring syfte</a:t>
            </a:r>
          </a:p>
        </p:txBody>
      </p:sp>
      <p:sp>
        <p:nvSpPr>
          <p:cNvPr id="11" name="Bidrar arbetet till ett tydligt,&#10;gemensamt syfte?">
            <a:extLst>
              <a:ext uri="{FF2B5EF4-FFF2-40B4-BE49-F238E27FC236}">
                <a16:creationId xmlns:a16="http://schemas.microsoft.com/office/drawing/2014/main" id="{74C3BCF2-2BC2-4CFA-92B7-8F2DF705532C}"/>
              </a:ext>
            </a:extLst>
          </p:cNvPr>
          <p:cNvSpPr>
            <a:spLocks noGrp="1"/>
          </p:cNvSpPr>
          <p:nvPr/>
        </p:nvSpPr>
        <p:spPr>
          <a:xfrm>
            <a:off x="6438900" y="3000375"/>
            <a:ext cx="4953000" cy="742950"/>
          </a:xfrm>
          <a:prstGeom prst="rect">
            <a:avLst/>
          </a:prstGeom>
          <a:noFill/>
          <a:ln w="0">
            <a:noFill/>
          </a:ln>
        </p:spPr>
        <p:txBody>
          <a:bodyPr wrap="square" lIns="0" tIns="0" rIns="0" bIns="0" anchor="t">
            <a:noAutofit/>
          </a:bodyPr>
          <a:lstStyle/>
          <a:p>
            <a:pPr algn="l">
              <a:defRPr sz="2025" b="1">
                <a:solidFill>
                  <a:srgbClr val="111827"/>
                </a:solidFill>
                <a:latin typeface="Aptos Display"/>
                <a:ea typeface="Aptos Display"/>
                <a:cs typeface="Aptos Display"/>
              </a:defRPr>
            </a:pPr>
            <a:r>
              <a:rPr sz="2025" b="1">
                <a:solidFill>
                  <a:srgbClr val="111827"/>
                </a:solidFill>
                <a:latin typeface="Aptos Display"/>
                <a:ea typeface="Aptos Display"/>
                <a:cs typeface="Aptos Display"/>
              </a:rPr>
              <a:t>Bidrar arbetet till ett tydligt,</a:t>
            </a:r>
          </a:p>
          <a:p>
            <a:pPr algn="l">
              <a:defRPr sz="2025" b="1">
                <a:solidFill>
                  <a:srgbClr val="111827"/>
                </a:solidFill>
                <a:latin typeface="Aptos Display"/>
                <a:ea typeface="Aptos Display"/>
                <a:cs typeface="Aptos Display"/>
              </a:defRPr>
            </a:pPr>
            <a:r>
              <a:rPr sz="2025" b="1">
                <a:solidFill>
                  <a:srgbClr val="111827"/>
                </a:solidFill>
                <a:latin typeface="Aptos Display"/>
                <a:ea typeface="Aptos Display"/>
                <a:cs typeface="Aptos Display"/>
              </a:rPr>
              <a:t>gemensamt syfte?</a:t>
            </a:r>
          </a:p>
        </p:txBody>
      </p:sp>
      <p:sp>
        <p:nvSpPr>
          <p:cNvPr id="12" name="Olika operationer kan höra ihop när&#10;de tillsammans genomför en uppgift.&#10;Exempel: stegen i ett köp.">
            <a:extLst>
              <a:ext uri="{FF2B5EF4-FFF2-40B4-BE49-F238E27FC236}">
                <a16:creationId xmlns:a16="http://schemas.microsoft.com/office/drawing/2014/main" id="{1E457451-E675-4D8A-B3B4-39A9FB5E4A5F}"/>
              </a:ext>
            </a:extLst>
          </p:cNvPr>
          <p:cNvSpPr>
            <a:spLocks noGrp="1"/>
          </p:cNvSpPr>
          <p:nvPr/>
        </p:nvSpPr>
        <p:spPr>
          <a:xfrm>
            <a:off x="6438900" y="3933825"/>
            <a:ext cx="4953000" cy="1009650"/>
          </a:xfrm>
          <a:prstGeom prst="rect">
            <a:avLst/>
          </a:prstGeom>
          <a:noFill/>
          <a:ln w="0">
            <a:noFill/>
          </a:ln>
        </p:spPr>
        <p:txBody>
          <a:bodyPr wrap="square" lIns="0" tIns="0" rIns="0" bIns="0" anchor="t">
            <a:noAutofit/>
          </a:bodyPr>
          <a:lstStyle/>
          <a:p>
            <a:pPr algn="l">
              <a:defRPr sz="1800" b="0">
                <a:solidFill>
                  <a:srgbClr val="111827"/>
                </a:solidFill>
                <a:latin typeface="Aptos Display"/>
                <a:ea typeface="Aptos Display"/>
                <a:cs typeface="Aptos Display"/>
              </a:defRPr>
            </a:pPr>
            <a:r>
              <a:rPr sz="1800" b="0">
                <a:solidFill>
                  <a:srgbClr val="111827"/>
                </a:solidFill>
                <a:latin typeface="Aptos Display"/>
                <a:ea typeface="Aptos Display"/>
                <a:cs typeface="Aptos Display"/>
              </a:rPr>
              <a:t>Olika operationer kan höra ihop när</a:t>
            </a:r>
          </a:p>
          <a:p>
            <a:pPr algn="l">
              <a:defRPr sz="1800" b="0">
                <a:solidFill>
                  <a:srgbClr val="111827"/>
                </a:solidFill>
                <a:latin typeface="Aptos Display"/>
                <a:ea typeface="Aptos Display"/>
                <a:cs typeface="Aptos Display"/>
              </a:defRPr>
            </a:pPr>
            <a:r>
              <a:rPr sz="1800" b="0">
                <a:solidFill>
                  <a:srgbClr val="111827"/>
                </a:solidFill>
                <a:latin typeface="Aptos Display"/>
                <a:ea typeface="Aptos Display"/>
                <a:cs typeface="Aptos Display"/>
              </a:rPr>
              <a:t>de tillsammans genomför en uppgift.</a:t>
            </a:r>
          </a:p>
          <a:p>
            <a:pPr algn="l">
              <a:defRPr sz="1800" b="0">
                <a:solidFill>
                  <a:srgbClr val="111827"/>
                </a:solidFill>
                <a:latin typeface="Aptos Display"/>
                <a:ea typeface="Aptos Display"/>
                <a:cs typeface="Aptos Display"/>
              </a:defRPr>
            </a:pPr>
            <a:r>
              <a:rPr sz="1800" b="0">
                <a:solidFill>
                  <a:srgbClr val="111827"/>
                </a:solidFill>
                <a:latin typeface="Aptos Display"/>
                <a:ea typeface="Aptos Display"/>
                <a:cs typeface="Aptos Display"/>
              </a:rPr>
              <a:t>Exempel: stegen i ett köp.</a:t>
            </a:r>
          </a:p>
        </p:txBody>
      </p:sp>
      <p:sp>
        <p:nvSpPr>
          <p:cNvPr id="13" name="Funktionell sammanhållning">
            <a:extLst>
              <a:ext uri="{FF2B5EF4-FFF2-40B4-BE49-F238E27FC236}">
                <a16:creationId xmlns:a16="http://schemas.microsoft.com/office/drawing/2014/main" id="{9DB9D55D-C297-4E8D-97A2-AE8DC931F39D}"/>
              </a:ext>
            </a:extLst>
          </p:cNvPr>
          <p:cNvSpPr>
            <a:spLocks noGrp="1"/>
          </p:cNvSpPr>
          <p:nvPr/>
        </p:nvSpPr>
        <p:spPr>
          <a:xfrm>
            <a:off x="6438900" y="5114925"/>
            <a:ext cx="4953000" cy="323850"/>
          </a:xfrm>
          <a:prstGeom prst="rect">
            <a:avLst/>
          </a:prstGeom>
          <a:noFill/>
          <a:ln w="0">
            <a:noFill/>
          </a:ln>
        </p:spPr>
        <p:txBody>
          <a:bodyPr wrap="square" lIns="0" tIns="0" rIns="0" bIns="0" anchor="t">
            <a:noAutofit/>
          </a:bodyPr>
          <a:lstStyle/>
          <a:p>
            <a:pPr algn="l">
              <a:defRPr sz="1575" b="0">
                <a:solidFill>
                  <a:srgbClr val="667085"/>
                </a:solidFill>
                <a:latin typeface="Aptos Display"/>
                <a:ea typeface="Aptos Display"/>
                <a:cs typeface="Aptos Display"/>
              </a:defRPr>
            </a:pPr>
            <a:r>
              <a:rPr sz="1575" b="0">
                <a:solidFill>
                  <a:srgbClr val="667085"/>
                </a:solidFill>
                <a:latin typeface="Aptos Display"/>
                <a:ea typeface="Aptos Display"/>
                <a:cs typeface="Aptos Display"/>
              </a:rPr>
              <a:t>Funktionell sammanhållning</a:t>
            </a:r>
          </a:p>
        </p:txBody>
      </p:sp>
      <p:sp>
        <p:nvSpPr>
          <p:cNvPr id="14" name="Gemensamma data ger en ledtråd. Bedöm också klassens ansvar och syfte.">
            <a:extLst>
              <a:ext uri="{FF2B5EF4-FFF2-40B4-BE49-F238E27FC236}">
                <a16:creationId xmlns:a16="http://schemas.microsoft.com/office/drawing/2014/main" id="{6133B152-DF7E-43E7-B010-D1370D24EEDB}"/>
              </a:ext>
            </a:extLst>
          </p:cNvPr>
          <p:cNvSpPr>
            <a:spLocks noGrp="1"/>
          </p:cNvSpPr>
          <p:nvPr/>
        </p:nvSpPr>
        <p:spPr>
          <a:xfrm>
            <a:off x="704850" y="5762625"/>
            <a:ext cx="10668000" cy="381000"/>
          </a:xfrm>
          <a:prstGeom prst="rect">
            <a:avLst/>
          </a:prstGeom>
          <a:noFill/>
          <a:ln w="0">
            <a:noFill/>
          </a:ln>
        </p:spPr>
        <p:txBody>
          <a:bodyPr wrap="square" lIns="0" tIns="0" rIns="0" bIns="0" anchor="t">
            <a:noAutofit/>
          </a:bodyPr>
          <a:lstStyle/>
          <a:p>
            <a:pPr algn="l">
              <a:defRPr sz="1725" b="1">
                <a:solidFill>
                  <a:srgbClr val="111827"/>
                </a:solidFill>
                <a:latin typeface="Aptos Display"/>
                <a:ea typeface="Aptos Display"/>
                <a:cs typeface="Aptos Display"/>
              </a:defRPr>
            </a:pPr>
            <a:r>
              <a:rPr sz="1725" b="1">
                <a:solidFill>
                  <a:srgbClr val="111827"/>
                </a:solidFill>
                <a:latin typeface="Aptos Display"/>
                <a:ea typeface="Aptos Display"/>
                <a:cs typeface="Aptos Display"/>
              </a:rPr>
              <a:t>Gemensamma data ger en ledtråd. Bedöm också klassens ansvar och syfte.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 xml:space="preserve">High Cohesion · gemensamma data</a:t>
            </a:r>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 xml:space="preserve">Vilka medlemsvariabler använder varje metod?</a:t>
            </a:r>
          </a:p>
        </p:txBody>
      </p:sp>
      <p:sp>
        <p:nvSpPr>
          <p:cNvPr id="4"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5"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6"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 xml:space="preserve">Varukorgen ska hantera rader och beräkna sin totalsumma.</a:t>
            </a:r>
          </a:p>
        </p:txBody>
      </p:sp>
      <p:sp>
        <p:nvSpPr>
          <p:cNvPr id="7"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8" name="Shape 20"/>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9" name="Text 21"/>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0" name="Text 22"/>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Cart</a:t>
            </a:r>
            <a:r>
              <a:rPr lang="en-US" sz="1340" dirty="0">
                <a:solidFill>
                  <a:srgbClr val="F2F4F7"/>
                </a:solidFill>
                <a:latin typeface="Aptos Mono" pitchFamily="34" charset="0"/>
                <a:ea typeface="Aptos Mono" pitchFamily="34" charset="-122"/>
                <a:cs typeface="Aptos Mono" pitchFamily="34" charset="-120"/>
              </a:rPr>
              <a:t xml:space="preserve"> {</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lines: </a:t>
            </a:r>
            <a:r>
              <a:rPr lang="en-US" sz="1340" dirty="0">
                <a:solidFill>
                  <a:srgbClr val="67E8F9"/>
                </a:solidFill>
                <a:latin typeface="Aptos Mono" pitchFamily="34" charset="0"/>
                <a:ea typeface="Aptos Mono" pitchFamily="34" charset="-122"/>
                <a:cs typeface="Aptos Mono" pitchFamily="34" charset="-120"/>
              </a:rPr>
              <a:t xml:space="preserve">CartLine</a:t>
            </a:r>
            <a:r>
              <a:rPr lang="en-US" sz="1340" dirty="0">
                <a:solidFill>
                  <a:srgbClr val="F2F4F7"/>
                </a:solidFill>
                <a:latin typeface="Aptos Mono" pitchFamily="34" charset="0"/>
                <a:ea typeface="Aptos Mono" pitchFamily="34" charset="-122"/>
                <a:cs typeface="Aptos Mono" pitchFamily="34" charset="-120"/>
              </a:rPr>
              <a:t xml:space="preserve">[] = [];</a:t>
            </a:r>
          </a:p>
          <a:p>
            <a:pPr indent="0" marL="0">
              <a:buNone/>
            </a:pP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addItem</a:t>
            </a:r>
            <a:r>
              <a:rPr lang="en-US" sz="1340" dirty="0">
                <a:solidFill>
                  <a:srgbClr val="F2F4F7"/>
                </a:solidFill>
                <a:latin typeface="Aptos Mono" pitchFamily="34" charset="0"/>
                <a:ea typeface="Aptos Mono" pitchFamily="34" charset="-122"/>
                <a:cs typeface="Aptos Mono" pitchFamily="34" charset="-120"/>
              </a:rPr>
              <a:t xml:space="preserve">(line: </a:t>
            </a:r>
            <a:r>
              <a:rPr lang="en-US" sz="1340" dirty="0">
                <a:solidFill>
                  <a:srgbClr val="67E8F9"/>
                </a:solidFill>
                <a:latin typeface="Aptos Mono" pitchFamily="34" charset="0"/>
                <a:ea typeface="Aptos Mono" pitchFamily="34" charset="-122"/>
                <a:cs typeface="Aptos Mono" pitchFamily="34" charset="-120"/>
              </a:rPr>
              <a:t xml:space="preserve">CartLine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void</a:t>
            </a:r>
            <a:r>
              <a:rPr lang="en-US" sz="1340" dirty="0">
                <a:solidFill>
                  <a:srgbClr val="F2F4F7"/>
                </a:solidFill>
                <a:latin typeface="Aptos Mono" pitchFamily="34" charset="0"/>
                <a:ea typeface="Aptos Mono" pitchFamily="34" charset="-122"/>
                <a:cs typeface="Aptos Mono" pitchFamily="34" charset="-120"/>
              </a:rPr>
              <a:t xml:space="preserve"> {</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this.lines.</a:t>
            </a:r>
            <a:r>
              <a:rPr lang="en-US" sz="1340" dirty="0">
                <a:solidFill>
                  <a:srgbClr val="FDE68A"/>
                </a:solidFill>
                <a:latin typeface="Aptos Mono" pitchFamily="34" charset="0"/>
                <a:ea typeface="Aptos Mono" pitchFamily="34" charset="-122"/>
                <a:cs typeface="Aptos Mono" pitchFamily="34" charset="-120"/>
              </a:rPr>
              <a:t xml:space="preserve">push</a:t>
            </a:r>
            <a:r>
              <a:rPr lang="en-US" sz="1340" dirty="0">
                <a:solidFill>
                  <a:srgbClr val="F2F4F7"/>
                </a:solidFill>
                <a:latin typeface="Aptos Mono" pitchFamily="34" charset="0"/>
                <a:ea typeface="Aptos Mono" pitchFamily="34" charset="-122"/>
                <a:cs typeface="Aptos Mono" pitchFamily="34" charset="-120"/>
              </a:rPr>
              <a:t xml:space="preserve">(line);</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p>
          <a:p>
            <a:pPr indent="0" marL="0">
              <a:buNone/>
            </a:pP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total</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Money</a:t>
            </a:r>
            <a:r>
              <a:rPr lang="en-US" sz="1340" dirty="0">
                <a:solidFill>
                  <a:srgbClr val="F2F4F7"/>
                </a:solidFill>
                <a:latin typeface="Aptos Mono" pitchFamily="34" charset="0"/>
                <a:ea typeface="Aptos Mono" pitchFamily="34" charset="-122"/>
                <a:cs typeface="Aptos Mono" pitchFamily="34" charset="-120"/>
              </a:rPr>
              <a:t xml:space="preserve"> {</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this.lines.</a:t>
            </a:r>
            <a:r>
              <a:rPr lang="en-US" sz="1340" dirty="0">
                <a:solidFill>
                  <a:srgbClr val="FDE68A"/>
                </a:solidFill>
                <a:latin typeface="Aptos Mono" pitchFamily="34" charset="0"/>
                <a:ea typeface="Aptos Mono" pitchFamily="34" charset="-122"/>
                <a:cs typeface="Aptos Mono" pitchFamily="34" charset="-120"/>
              </a:rPr>
              <a:t xml:space="preserve">reduce</a:t>
            </a:r>
            <a:r>
              <a:rPr lang="en-US" sz="1340" dirty="0">
                <a:solidFill>
                  <a:srgbClr val="F2F4F7"/>
                </a:solidFill>
                <a:latin typeface="Aptos Mono" pitchFamily="34" charset="0"/>
                <a:ea typeface="Aptos Mono" pitchFamily="34" charset="-122"/>
                <a:cs typeface="Aptos Mono" pitchFamily="34" charset="-120"/>
              </a:rPr>
              <a:t xml:space="preserve">(</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(sum, line) =&gt; sum.</a:t>
            </a:r>
            <a:r>
              <a:rPr lang="en-US" sz="1340" dirty="0">
                <a:solidFill>
                  <a:srgbClr val="FDE68A"/>
                </a:solidFill>
                <a:latin typeface="Aptos Mono" pitchFamily="34" charset="0"/>
                <a:ea typeface="Aptos Mono" pitchFamily="34" charset="-122"/>
                <a:cs typeface="Aptos Mono" pitchFamily="34" charset="-120"/>
              </a:rPr>
              <a:t xml:space="preserve">plus</a:t>
            </a:r>
            <a:r>
              <a:rPr lang="en-US" sz="1340" dirty="0">
                <a:solidFill>
                  <a:srgbClr val="F2F4F7"/>
                </a:solidFill>
                <a:latin typeface="Aptos Mono" pitchFamily="34" charset="0"/>
                <a:ea typeface="Aptos Mono" pitchFamily="34" charset="-122"/>
                <a:cs typeface="Aptos Mono" pitchFamily="34" charset="-120"/>
              </a:rPr>
              <a:t xml:space="preserve">(line.</a:t>
            </a:r>
            <a:r>
              <a:rPr lang="en-US" sz="1340" dirty="0">
                <a:solidFill>
                  <a:srgbClr val="FDE68A"/>
                </a:solidFill>
                <a:latin typeface="Aptos Mono" pitchFamily="34" charset="0"/>
                <a:ea typeface="Aptos Mono" pitchFamily="34" charset="-122"/>
                <a:cs typeface="Aptos Mono" pitchFamily="34" charset="-120"/>
              </a:rPr>
              <a:t xml:space="preserve">subtotal</a:t>
            </a:r>
            <a:r>
              <a:rPr lang="en-US" sz="1340" dirty="0">
                <a:solidFill>
                  <a:srgbClr val="F2F4F7"/>
                </a:solidFill>
                <a:latin typeface="Aptos Mono" pitchFamily="34" charset="0"/>
                <a:ea typeface="Aptos Mono" pitchFamily="34" charset="-122"/>
                <a:cs typeface="Aptos Mono" pitchFamily="34" charset="-120"/>
              </a:rPr>
              <a:t xml:space="preserve">()),</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Money</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FDE68A"/>
                </a:solidFill>
                <a:latin typeface="Aptos Mono" pitchFamily="34" charset="0"/>
                <a:ea typeface="Aptos Mono" pitchFamily="34" charset="-122"/>
                <a:cs typeface="Aptos Mono" pitchFamily="34" charset="-120"/>
              </a:rPr>
              <a:t xml:space="preserve">zero</a:t>
            </a:r>
            <a:r>
              <a:rPr lang="en-US" sz="1340" dirty="0">
                <a:solidFill>
                  <a:srgbClr val="F2F4F7"/>
                </a:solidFill>
                <a:latin typeface="Aptos Mono" pitchFamily="34" charset="0"/>
                <a:ea typeface="Aptos Mono" pitchFamily="34" charset="-122"/>
                <a:cs typeface="Aptos Mono" pitchFamily="34" charset="-120"/>
              </a:rPr>
              <a:t xml:space="preserve">()</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p>
          <a:p>
            <a:pPr indent="0" marL="0">
              <a:buNone/>
            </a:pP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clear</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void</a:t>
            </a:r>
            <a:r>
              <a:rPr lang="en-US" sz="1340" dirty="0">
                <a:solidFill>
                  <a:srgbClr val="F2F4F7"/>
                </a:solidFill>
                <a:latin typeface="Aptos Mono" pitchFamily="34" charset="0"/>
                <a:ea typeface="Aptos Mono" pitchFamily="34" charset="-122"/>
                <a:cs typeface="Aptos Mono" pitchFamily="34" charset="-120"/>
              </a:rPr>
              <a:t xml:space="preserve"> {</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this.lines = [];</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p>
        </p:txBody>
      </p:sp>
      <p:sp>
        <p:nvSpPr>
          <p:cNvPr id="11"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27</a:t>
            </a:fld>
            <a:endParaRPr lang="en-US"/>
          </a:p>
        </p:txBody>
      </p:sp>
      <p:sp>
        <p:nvSpPr>
          <p:cNvPr id="12" name="METODERNAS DATA">
            <a:extLst>
              <a:ext uri="{FF2B5EF4-FFF2-40B4-BE49-F238E27FC236}">
                <a16:creationId xmlns:a16="http://schemas.microsoft.com/office/drawing/2014/main" id="{6C3CDEBB-9BD7-4482-9506-416373BBAAE5}"/>
              </a:ext>
            </a:extLst>
          </p:cNvPr>
          <p:cNvSpPr>
            <a:spLocks noGrp="1"/>
          </p:cNvSpPr>
          <p:nvPr/>
        </p:nvSpPr>
        <p:spPr>
          <a:xfrm>
            <a:off x="819150" y="1847850"/>
            <a:ext cx="4572000" cy="238125"/>
          </a:xfrm>
          <a:prstGeom prst="rect">
            <a:avLst/>
          </a:prstGeom>
          <a:noFill/>
          <a:ln w="0">
            <a:noFill/>
          </a:ln>
        </p:spPr>
        <p:txBody>
          <a:bodyPr wrap="square" lIns="0" tIns="0" rIns="0" bIns="0" anchor="t">
            <a:noAutofit/>
          </a:bodyPr>
          <a:lstStyle/>
          <a:p>
            <a:pPr algn="l">
              <a:defRPr sz="1200" b="1">
                <a:solidFill>
                  <a:srgbClr val="0F766E"/>
                </a:solidFill>
                <a:latin typeface="Aptos Display"/>
                <a:ea typeface="Aptos Display"/>
                <a:cs typeface="Aptos Display"/>
              </a:defRPr>
            </a:pPr>
            <a:r>
              <a:rPr sz="1200" b="1">
                <a:solidFill>
                  <a:srgbClr val="0F766E"/>
                </a:solidFill>
                <a:latin typeface="Aptos Display"/>
                <a:ea typeface="Aptos Display"/>
                <a:cs typeface="Aptos Display"/>
              </a:rPr>
              <a:t>METODERNAS DATA</a:t>
            </a:r>
          </a:p>
        </p:txBody>
      </p:sp>
      <p:sp>
        <p:nvSpPr>
          <p:cNvPr id="13" name="Cart samlar beteende kring sina rader">
            <a:extLst>
              <a:ext uri="{FF2B5EF4-FFF2-40B4-BE49-F238E27FC236}">
                <a16:creationId xmlns:a16="http://schemas.microsoft.com/office/drawing/2014/main" id="{8BEF7D8B-3941-41E9-B83A-637043E1175B}"/>
              </a:ext>
            </a:extLst>
          </p:cNvPr>
          <p:cNvSpPr>
            <a:spLocks noGrp="1"/>
          </p:cNvSpPr>
          <p:nvPr/>
        </p:nvSpPr>
        <p:spPr>
          <a:xfrm>
            <a:off x="828675" y="2247900"/>
            <a:ext cx="4810125" cy="571500"/>
          </a:xfrm>
          <a:prstGeom prst="rect">
            <a:avLst/>
          </a:prstGeom>
          <a:noFill/>
          <a:ln w="0">
            <a:noFill/>
          </a:ln>
        </p:spPr>
        <p:txBody>
          <a:bodyPr wrap="square" lIns="0" tIns="0" rIns="0" bIns="0" anchor="t">
            <a:noAutofit/>
          </a:bodyPr>
          <a:lstStyle/>
          <a:p>
            <a:pPr algn="l">
              <a:defRPr sz="1875" b="1">
                <a:solidFill>
                  <a:srgbClr val="111827"/>
                </a:solidFill>
                <a:latin typeface="Aptos Display"/>
                <a:ea typeface="Aptos Display"/>
                <a:cs typeface="Aptos Display"/>
              </a:defRPr>
            </a:pPr>
            <a:r>
              <a:rPr sz="1875" b="1">
                <a:solidFill>
                  <a:srgbClr val="111827"/>
                </a:solidFill>
                <a:latin typeface="Aptos Display"/>
                <a:ea typeface="Aptos Display"/>
                <a:cs typeface="Aptos Display"/>
              </a:rPr>
              <a:t>Cart samlar beteende kring sina rader</a:t>
            </a:r>
          </a:p>
        </p:txBody>
      </p:sp>
      <p:graphicFrame>
        <p:nvGraphicFramePr>
          <p:cNvPr id="14" name=""/>
          <p:cNvGraphicFramePr/>
          <p:nvPr/>
        </p:nvGraphicFramePr>
        <p:xfrm>
          <a:off x="857250" y="3000375"/>
          <a:ext cx="4762500" cy="1743075"/>
        </p:xfrm>
        <a:graphic>
          <a:graphicData uri="http://schemas.openxmlformats.org/drawingml/2006/table">
            <a:tbl>
              <a:tblPr/>
              <a:tblGrid>
                <a:gridCol w="3000375"/>
                <a:gridCol w="1762125"/>
              </a:tblGrid>
              <a:tr h="457200">
                <a:tc>
                  <a:txBody>
                    <a:bodyPr lIns="114300" tIns="76200" rIns="114300" bIns="76200"/>
                    <a:lstStyle/>
                    <a:p>
                      <a:pPr algn="l"/>
                      <a:r>
                        <a:rPr sz="1500" b="1">
                          <a:solidFill>
                            <a:srgbClr val="111827"/>
                          </a:solidFill>
                          <a:latin typeface="Aptos Display"/>
                          <a:ea typeface="Aptos Display"/>
                          <a:cs typeface="Aptos Display"/>
                        </a:rPr>
                        <a:t>Metod</a:t>
                      </a:r>
                    </a:p>
                  </a:txBody>
                  <a:tcPr marL="91440" marR="91440" marT="45720" marB="45720" anchor="ctr">
                    <a:solidFill>
                      <a:srgbClr val="CCFBF1"/>
                    </a:solidFill>
                  </a:tcPr>
                </a:tc>
                <a:tc>
                  <a:txBody>
                    <a:bodyPr lIns="114300" tIns="76200" rIns="114300" bIns="76200"/>
                    <a:lstStyle/>
                    <a:p>
                      <a:pPr algn="ctr"/>
                      <a:r>
                        <a:rPr sz="1500" b="1">
                          <a:solidFill>
                            <a:srgbClr val="111827"/>
                          </a:solidFill>
                          <a:latin typeface="Aptos Display"/>
                          <a:ea typeface="Aptos Display"/>
                          <a:cs typeface="Aptos Display"/>
                        </a:rPr>
                        <a:t>Använder lines</a:t>
                      </a:r>
                    </a:p>
                  </a:txBody>
                  <a:tcPr marL="91440" marR="91440" marT="45720" marB="45720" anchor="ctr">
                    <a:solidFill>
                      <a:srgbClr val="CCFBF1"/>
                    </a:solidFill>
                  </a:tcPr>
                </a:tc>
              </a:tr>
              <a:tr h="428625">
                <a:tc>
                  <a:txBody>
                    <a:bodyPr lIns="114300" tIns="76200" rIns="114300" bIns="76200"/>
                    <a:lstStyle/>
                    <a:p>
                      <a:pPr algn="l"/>
                      <a:r>
                        <a:rPr sz="1500" b="0">
                          <a:solidFill>
                            <a:srgbClr val="111827"/>
                          </a:solidFill>
                          <a:latin typeface="Aptos Display"/>
                          <a:ea typeface="Aptos Display"/>
                          <a:cs typeface="Aptos Display"/>
                        </a:rPr>
                        <a:t>addItem(line)</a:t>
                      </a:r>
                    </a:p>
                  </a:txBody>
                  <a:tcPr marL="91440" marR="91440" marT="45720" marB="45720" anchor="ctr">
                    <a:solidFill>
                      <a:srgbClr val="FFFFFF"/>
                    </a:solidFill>
                  </a:tcPr>
                </a:tc>
                <a:tc>
                  <a:txBody>
                    <a:bodyPr lIns="114300" tIns="76200" rIns="114300" bIns="76200"/>
                    <a:lstStyle/>
                    <a:p>
                      <a:pPr algn="ctr"/>
                      <a:r>
                        <a:rPr sz="1500" b="0">
                          <a:solidFill>
                            <a:srgbClr val="111827"/>
                          </a:solidFill>
                          <a:latin typeface="Aptos Display"/>
                          <a:ea typeface="Aptos Display"/>
                          <a:cs typeface="Aptos Display"/>
                        </a:rPr>
                        <a:t>Ja</a:t>
                      </a:r>
                    </a:p>
                  </a:txBody>
                  <a:tcPr marL="91440" marR="91440" marT="45720" marB="45720" anchor="ctr">
                    <a:solidFill>
                      <a:srgbClr val="FFFFFF"/>
                    </a:solidFill>
                  </a:tcPr>
                </a:tc>
              </a:tr>
              <a:tr h="428625">
                <a:tc>
                  <a:txBody>
                    <a:bodyPr lIns="114300" tIns="76200" rIns="114300" bIns="76200"/>
                    <a:lstStyle/>
                    <a:p>
                      <a:pPr algn="l"/>
                      <a:r>
                        <a:rPr sz="1500" b="0">
                          <a:solidFill>
                            <a:srgbClr val="111827"/>
                          </a:solidFill>
                          <a:latin typeface="Aptos Display"/>
                          <a:ea typeface="Aptos Display"/>
                          <a:cs typeface="Aptos Display"/>
                        </a:rPr>
                        <a:t>total()</a:t>
                      </a:r>
                    </a:p>
                  </a:txBody>
                  <a:tcPr marL="91440" marR="91440" marT="45720" marB="45720" anchor="ctr">
                    <a:solidFill>
                      <a:srgbClr val="FFFFFF"/>
                    </a:solidFill>
                  </a:tcPr>
                </a:tc>
                <a:tc>
                  <a:txBody>
                    <a:bodyPr lIns="114300" tIns="76200" rIns="114300" bIns="76200"/>
                    <a:lstStyle/>
                    <a:p>
                      <a:pPr algn="ctr"/>
                      <a:r>
                        <a:rPr sz="1500" b="0">
                          <a:solidFill>
                            <a:srgbClr val="111827"/>
                          </a:solidFill>
                          <a:latin typeface="Aptos Display"/>
                          <a:ea typeface="Aptos Display"/>
                          <a:cs typeface="Aptos Display"/>
                        </a:rPr>
                        <a:t>Ja</a:t>
                      </a:r>
                    </a:p>
                  </a:txBody>
                  <a:tcPr marL="91440" marR="91440" marT="45720" marB="45720" anchor="ctr">
                    <a:solidFill>
                      <a:srgbClr val="FFFFFF"/>
                    </a:solidFill>
                  </a:tcPr>
                </a:tc>
              </a:tr>
              <a:tr h="428625">
                <a:tc>
                  <a:txBody>
                    <a:bodyPr lIns="114300" tIns="76200" rIns="114300" bIns="76200"/>
                    <a:lstStyle/>
                    <a:p>
                      <a:pPr algn="l"/>
                      <a:r>
                        <a:rPr sz="1500" b="0">
                          <a:solidFill>
                            <a:srgbClr val="111827"/>
                          </a:solidFill>
                          <a:latin typeface="Aptos Display"/>
                          <a:ea typeface="Aptos Display"/>
                          <a:cs typeface="Aptos Display"/>
                        </a:rPr>
                        <a:t>clear()</a:t>
                      </a:r>
                    </a:p>
                  </a:txBody>
                  <a:tcPr marL="91440" marR="91440" marT="45720" marB="45720" anchor="ctr">
                    <a:solidFill>
                      <a:srgbClr val="FFFFFF"/>
                    </a:solidFill>
                  </a:tcPr>
                </a:tc>
                <a:tc>
                  <a:txBody>
                    <a:bodyPr lIns="114300" tIns="76200" rIns="114300" bIns="76200"/>
                    <a:lstStyle/>
                    <a:p>
                      <a:pPr algn="ctr"/>
                      <a:r>
                        <a:rPr sz="1500" b="0">
                          <a:solidFill>
                            <a:srgbClr val="111827"/>
                          </a:solidFill>
                          <a:latin typeface="Aptos Display"/>
                          <a:ea typeface="Aptos Display"/>
                          <a:cs typeface="Aptos Display"/>
                        </a:rPr>
                        <a:t>Ja</a:t>
                      </a:r>
                    </a:p>
                  </a:txBody>
                  <a:tcPr marL="91440" marR="91440" marT="45720" marB="45720" anchor="ctr">
                    <a:solidFill>
                      <a:srgbClr val="FFFFFF"/>
                    </a:solidFill>
                  </a:tcPr>
                </a:tc>
              </a:tr>
            </a:tbl>
          </a:graphicData>
        </a:graphic>
      </p:graphicFrame>
      <p:sp>
        <p:nvSpPr>
          <p:cNvPr id="15" name="Alla tre metoder arbetar med lines.&#10;Det talar för att ansvaret hör ihop i Cart.">
            <a:extLst>
              <a:ext uri="{FF2B5EF4-FFF2-40B4-BE49-F238E27FC236}">
                <a16:creationId xmlns:a16="http://schemas.microsoft.com/office/drawing/2014/main" id="{BFB5E261-B666-49E5-99BA-944FA1CB49F1}"/>
              </a:ext>
            </a:extLst>
          </p:cNvPr>
          <p:cNvSpPr>
            <a:spLocks noGrp="1"/>
          </p:cNvSpPr>
          <p:nvPr/>
        </p:nvSpPr>
        <p:spPr>
          <a:xfrm>
            <a:off x="857250" y="5038725"/>
            <a:ext cx="4762500" cy="685800"/>
          </a:xfrm>
          <a:prstGeom prst="rect">
            <a:avLst/>
          </a:prstGeom>
          <a:noFill/>
          <a:ln w="0">
            <a:noFill/>
          </a:ln>
        </p:spPr>
        <p:txBody>
          <a:bodyPr wrap="square" lIns="0" tIns="0" rIns="0" bIns="0" anchor="t">
            <a:noAutofit/>
          </a:bodyPr>
          <a:lstStyle/>
          <a:p>
            <a:pPr algn="l">
              <a:defRPr sz="1650" b="0">
                <a:solidFill>
                  <a:srgbClr val="111827"/>
                </a:solidFill>
                <a:latin typeface="Aptos Display"/>
                <a:ea typeface="Aptos Display"/>
                <a:cs typeface="Aptos Display"/>
              </a:defRPr>
            </a:pPr>
            <a:r>
              <a:rPr sz="1650" b="0">
                <a:solidFill>
                  <a:srgbClr val="111827"/>
                </a:solidFill>
                <a:latin typeface="Aptos Display"/>
                <a:ea typeface="Aptos Display"/>
                <a:cs typeface="Aptos Display"/>
              </a:rPr>
              <a:t>Alla tre metoder arbetar med lines.</a:t>
            </a:r>
          </a:p>
          <a:p>
            <a:pPr algn="l">
              <a:defRPr sz="1650" b="0">
                <a:solidFill>
                  <a:srgbClr val="111827"/>
                </a:solidFill>
                <a:latin typeface="Aptos Display"/>
                <a:ea typeface="Aptos Display"/>
                <a:cs typeface="Aptos Display"/>
              </a:defRPr>
            </a:pPr>
            <a:r>
              <a:rPr sz="1650" b="0">
                <a:solidFill>
                  <a:srgbClr val="111827"/>
                </a:solidFill>
                <a:latin typeface="Aptos Display"/>
                <a:ea typeface="Aptos Display"/>
                <a:cs typeface="Aptos Display"/>
              </a:rPr>
              <a:t>Det talar för att ansvaret hör ihop i Cart.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 xml:space="preserve">High Cohesion · gemensamt syfte</a:t>
            </a:r>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 xml:space="preserve">Funktionell sammanhållning: olika steg genomför samma köp</a:t>
            </a:r>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Checkout ska betala och skapa order med korrekt pris och lager.</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6"/>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27"/>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28"/>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CheckoutService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async</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placeOrder</a:t>
            </a:r>
            <a:r>
              <a:rPr lang="en-US" sz="1340" dirty="0">
                <a:solidFill>
                  <a:srgbClr val="F2F4F7"/>
                </a:solidFill>
                <a:latin typeface="Aptos Mono" pitchFamily="34" charset="0"/>
                <a:ea typeface="Aptos Mono" pitchFamily="34" charset="-122"/>
                <a:cs typeface="Aptos Mono" pitchFamily="34" charset="-120"/>
              </a:rPr>
              <a:t xml:space="preserve">(cmd: </a:t>
            </a:r>
            <a:r>
              <a:rPr lang="en-US" sz="1340" dirty="0">
                <a:solidFill>
                  <a:srgbClr val="67E8F9"/>
                </a:solidFill>
                <a:latin typeface="Aptos Mono" pitchFamily="34" charset="0"/>
                <a:ea typeface="Aptos Mono" pitchFamily="34" charset="-122"/>
                <a:cs typeface="Aptos Mono" pitchFamily="34" charset="-120"/>
              </a:rPr>
              <a:t xml:space="preserve">CheckoutCommand</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67E8F9"/>
                </a:solidFill>
                <a:latin typeface="Aptos Mono" pitchFamily="34" charset="0"/>
                <a:ea typeface="Aptos Mono" pitchFamily="34" charset="-122"/>
                <a:cs typeface="Aptos Mono" pitchFamily="34" charset="-120"/>
              </a:rPr>
              <a:t xml:space="preserve">Order</a:t>
            </a:r>
            <a:r>
              <a:rPr lang="en-US" sz="1340" dirty="0">
                <a:solidFill>
                  <a:srgbClr val="F2F4F7"/>
                </a:solidFill>
                <a:latin typeface="Aptos Mono" pitchFamily="34" charset="0"/>
                <a:ea typeface="Aptos Mono" pitchFamily="34" charset="-122"/>
                <a:cs typeface="Aptos Mono" pitchFamily="34" charset="-120"/>
              </a:rPr>
              <a:t xml:space="preserve">&gt;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cart =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this.carts.</a:t>
            </a:r>
            <a:r>
              <a:rPr lang="en-US" sz="1340" dirty="0">
                <a:solidFill>
                  <a:srgbClr val="FDE68A"/>
                </a:solidFill>
                <a:latin typeface="Aptos Mono" pitchFamily="34" charset="0"/>
                <a:ea typeface="Aptos Mono" pitchFamily="34" charset="-122"/>
                <a:cs typeface="Aptos Mono" pitchFamily="34" charset="-120"/>
              </a:rPr>
              <a:t xml:space="preserve">get</a:t>
            </a:r>
            <a:r>
              <a:rPr lang="en-US" sz="1340" dirty="0">
                <a:solidFill>
                  <a:srgbClr val="F2F4F7"/>
                </a:solidFill>
                <a:latin typeface="Aptos Mono" pitchFamily="34" charset="0"/>
                <a:ea typeface="Aptos Mono" pitchFamily="34" charset="-122"/>
                <a:cs typeface="Aptos Mono" pitchFamily="34" charset="-120"/>
              </a:rPr>
              <a:t xml:space="preserve">(cmd.cartId);</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this.inventory.</a:t>
            </a:r>
            <a:r>
              <a:rPr lang="en-US" sz="1340" dirty="0">
                <a:solidFill>
                  <a:srgbClr val="FDE68A"/>
                </a:solidFill>
                <a:latin typeface="Aptos Mono" pitchFamily="34" charset="0"/>
                <a:ea typeface="Aptos Mono" pitchFamily="34" charset="-122"/>
                <a:cs typeface="Aptos Mono" pitchFamily="34" charset="-120"/>
              </a:rPr>
              <a:t xml:space="preserve">reserve</a:t>
            </a:r>
            <a:r>
              <a:rPr lang="en-US" sz="1340" dirty="0">
                <a:solidFill>
                  <a:srgbClr val="F2F4F7"/>
                </a:solidFill>
                <a:latin typeface="Aptos Mono" pitchFamily="34" charset="0"/>
                <a:ea typeface="Aptos Mono" pitchFamily="34" charset="-122"/>
                <a:cs typeface="Aptos Mono" pitchFamily="34" charset="-120"/>
              </a:rPr>
              <a:t xml:space="preserve">(cart.</a:t>
            </a:r>
            <a:r>
              <a:rPr lang="en-US" sz="1340" dirty="0">
                <a:solidFill>
                  <a:srgbClr val="FDE68A"/>
                </a:solidFill>
                <a:latin typeface="Aptos Mono" pitchFamily="34" charset="0"/>
                <a:ea typeface="Aptos Mono" pitchFamily="34" charset="-122"/>
                <a:cs typeface="Aptos Mono" pitchFamily="34" charset="-120"/>
              </a:rPr>
              <a:t xml:space="preserve">items</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this.payments.</a:t>
            </a:r>
            <a:r>
              <a:rPr lang="en-US" sz="1340" dirty="0">
                <a:solidFill>
                  <a:srgbClr val="FDE68A"/>
                </a:solidFill>
                <a:latin typeface="Aptos Mono" pitchFamily="34" charset="0"/>
                <a:ea typeface="Aptos Mono" pitchFamily="34" charset="-122"/>
                <a:cs typeface="Aptos Mono" pitchFamily="34" charset="-120"/>
              </a:rPr>
              <a:t xml:space="preserve">charge</a:t>
            </a:r>
            <a:r>
              <a:rPr lang="en-US" sz="1340" dirty="0">
                <a:solidFill>
                  <a:srgbClr val="F2F4F7"/>
                </a:solidFill>
                <a:latin typeface="Aptos Mono" pitchFamily="34" charset="0"/>
                <a:ea typeface="Aptos Mono" pitchFamily="34" charset="-122"/>
                <a:cs typeface="Aptos Mono" pitchFamily="34" charset="-120"/>
              </a:rPr>
              <a:t xml:space="preserve">({ amount: cart.</a:t>
            </a:r>
            <a:r>
              <a:rPr lang="en-US" sz="1340" dirty="0">
                <a:solidFill>
                  <a:srgbClr val="FDE68A"/>
                </a:solidFill>
                <a:latin typeface="Aptos Mono" pitchFamily="34" charset="0"/>
                <a:ea typeface="Aptos Mono" pitchFamily="34" charset="-122"/>
                <a:cs typeface="Aptos Mono" pitchFamily="34" charset="-120"/>
              </a:rPr>
              <a:t xml:space="preserve">total</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order = </a:t>
            </a:r>
            <a:r>
              <a:rPr lang="en-US" sz="1340" dirty="0">
                <a:solidFill>
                  <a:srgbClr val="67E8F9"/>
                </a:solidFill>
                <a:latin typeface="Aptos Mono" pitchFamily="34" charset="0"/>
                <a:ea typeface="Aptos Mono" pitchFamily="34" charset="-122"/>
                <a:cs typeface="Aptos Mono" pitchFamily="34" charset="-120"/>
              </a:rPr>
              <a:t xml:space="preserve">Order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FDE68A"/>
                </a:solidFill>
                <a:latin typeface="Aptos Mono" pitchFamily="34" charset="0"/>
                <a:ea typeface="Aptos Mono" pitchFamily="34" charset="-122"/>
                <a:cs typeface="Aptos Mono" pitchFamily="34" charset="-120"/>
              </a:rPr>
              <a:t xml:space="preserve">fromCart</a:t>
            </a:r>
            <a:r>
              <a:rPr lang="en-US" sz="1340" dirty="0">
                <a:solidFill>
                  <a:srgbClr val="F2F4F7"/>
                </a:solidFill>
                <a:latin typeface="Aptos Mono" pitchFamily="34" charset="0"/>
                <a:ea typeface="Aptos Mono" pitchFamily="34" charset="-122"/>
                <a:cs typeface="Aptos Mono" pitchFamily="34" charset="-120"/>
              </a:rPr>
              <a:t xml:space="preserve">(cart, cmd.customer);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this.orders.</a:t>
            </a:r>
            <a:r>
              <a:rPr lang="en-US" sz="1340" dirty="0">
                <a:solidFill>
                  <a:srgbClr val="FDE68A"/>
                </a:solidFill>
                <a:latin typeface="Aptos Mono" pitchFamily="34" charset="0"/>
                <a:ea typeface="Aptos Mono" pitchFamily="34" charset="-122"/>
                <a:cs typeface="Aptos Mono" pitchFamily="34" charset="-120"/>
              </a:rPr>
              <a:t xml:space="preserve">save</a:t>
            </a:r>
            <a:r>
              <a:rPr lang="en-US" sz="1340" dirty="0">
                <a:solidFill>
                  <a:srgbClr val="F2F4F7"/>
                </a:solidFill>
                <a:latin typeface="Aptos Mono" pitchFamily="34" charset="0"/>
                <a:ea typeface="Aptos Mono" pitchFamily="34" charset="-122"/>
                <a:cs typeface="Aptos Mono" pitchFamily="34" charset="-120"/>
              </a:rPr>
              <a:t xml:space="preserve">(order);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order;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3" name="Shape 29"/>
          <p:cNvSpPr/>
          <p:nvPr/>
        </p:nvSpPr>
        <p:spPr>
          <a:xfrm>
            <a:off x="658368" y="5200650"/>
            <a:ext cx="5102352" cy="1076325"/>
          </a:xfrm>
          <a:prstGeom prst="roundRect">
            <a:avLst>
              <a:gd name="adj" fmla="val 8000"/>
            </a:avLst>
          </a:prstGeom>
          <a:solidFill>
            <a:srgbClr val="D1FADF"/>
          </a:solidFill>
          <a:ln w="12700">
            <a:solidFill>
              <a:srgbClr val="FEE4E2"/>
            </a:solidFill>
            <a:prstDash val="solid"/>
          </a:ln>
        </p:spPr>
      </p:sp>
      <p:sp>
        <p:nvSpPr>
          <p:cNvPr id="14" name="Text 30"/>
          <p:cNvSpPr/>
          <p:nvPr/>
        </p:nvSpPr>
        <p:spPr>
          <a:xfrm>
            <a:off x="795528" y="5305425"/>
            <a:ext cx="4828032" cy="238125"/>
          </a:xfrm>
          <a:prstGeom prst="rect">
            <a:avLst/>
          </a:prstGeom>
          <a:noFill/>
          <a:ln/>
        </p:spPr>
        <p:txBody>
          <a:bodyPr wrap="square" lIns="0" tIns="0" rIns="0" bIns="0" rtlCol="0" anchor="ctr">
            <a:normAutofit/>
          </a:bodyPr>
          <a:lstStyle/>
          <a:p>
            <a:pPr indent="0" marL="0">
              <a:buNone/>
            </a:pPr>
            <a:r>
              <a:rPr lang="en-US" sz="1300" b="1" dirty="0">
                <a:solidFill>
                  <a:srgbClr val="067647"/>
                </a:solidFill>
              </a:rPr>
              <a:t xml:space="preserve">Ett gemensamt syfte</a:t>
            </a:r>
          </a:p>
        </p:txBody>
      </p:sp>
      <p:sp>
        <p:nvSpPr>
          <p:cNvPr id="15" name="Text 31"/>
          <p:cNvSpPr/>
          <p:nvPr/>
        </p:nvSpPr>
        <p:spPr>
          <a:xfrm>
            <a:off x="795528" y="5610225"/>
            <a:ext cx="4828032" cy="600075"/>
          </a:xfrm>
          <a:prstGeom prst="rect">
            <a:avLst/>
          </a:prstGeom>
          <a:noFill/>
          <a:ln/>
        </p:spPr>
        <p:txBody>
          <a:bodyPr wrap="square" lIns="0" tIns="0" rIns="0" bIns="0" rtlCol="0" anchor="t">
            <a:normAutofit/>
          </a:bodyPr>
          <a:lstStyle/>
          <a:p>
            <a:pPr indent="0" marL="0">
              <a:buNone/>
            </a:pPr>
            <a:r>
              <a:rPr lang="en-US" sz="1400" dirty="0">
                <a:solidFill>
                  <a:srgbClr val="111827"/>
                </a:solidFill>
              </a:rPr>
              <a:t xml:space="preserve">Stegen gör olika saker men genomför samma köp.</a:t>
            </a:r>
          </a:p>
          <a:p>
            <a:pPr indent="0" marL="0">
              <a:buNone/>
            </a:pPr>
            <a:r>
              <a:rPr lang="en-US" sz="1400" dirty="0">
                <a:solidFill>
                  <a:srgbClr val="111827"/>
                </a:solidFill>
              </a:rPr>
              <a:t xml:space="preserve">CheckoutService samordnar. De andra objekten</a:t>
            </a:r>
          </a:p>
          <a:p>
            <a:pPr indent="0" marL="0">
              <a:buNone/>
            </a:pPr>
            <a:r>
              <a:rPr lang="en-US" sz="1400" dirty="0">
                <a:solidFill>
                  <a:srgbClr val="111827"/>
                </a:solidFill>
              </a:rPr>
              <a:t xml:space="preserve">utför affärsreglerna.</a:t>
            </a:r>
          </a:p>
        </p:txBody>
      </p:sp>
      <p:sp>
        <p:nvSpPr>
          <p:cNvPr id="16"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28</a:t>
            </a:fld>
            <a:endParaRPr lang="en-US"/>
          </a:p>
        </p:txBody>
      </p:sp>
      <p:sp>
        <p:nvSpPr>
          <p:cNvPr id="17" name="UML CheckoutService">
            <a:extLst>
              <a:ext uri="{FF2B5EF4-FFF2-40B4-BE49-F238E27FC236}">
                <a16:creationId xmlns:a16="http://schemas.microsoft.com/office/drawing/2014/main" id="{3937F2F1-5D7D-44F4-9589-FD18E7520C64}"/>
              </a:ext>
            </a:extLst>
          </p:cNvPr>
          <p:cNvSpPr>
            <a:spLocks noGrp="1"/>
          </p:cNvSpPr>
          <p:nvPr/>
        </p:nvSpPr>
        <p:spPr>
          <a:xfrm>
            <a:off x="2143125" y="2286000"/>
            <a:ext cx="2143125" cy="638175"/>
          </a:xfrm>
          <a:prstGeom prst="rect">
            <a:avLst/>
          </a:prstGeom>
          <a:solidFill>
            <a:srgbClr val="CCFBF1"/>
          </a:solidFill>
          <a:ln w="13335">
            <a:solidFill>
              <a:srgbClr val="0F766E"/>
            </a:solidFill>
          </a:ln>
        </p:spPr>
      </p:sp>
      <p:sp>
        <p:nvSpPr>
          <p:cNvPr id="18" name="CheckoutService">
            <a:extLst>
              <a:ext uri="{FF2B5EF4-FFF2-40B4-BE49-F238E27FC236}">
                <a16:creationId xmlns:a16="http://schemas.microsoft.com/office/drawing/2014/main" id="{F31C2E7E-AA66-4485-BD82-3C3C9D3885C6}"/>
              </a:ext>
            </a:extLst>
          </p:cNvPr>
          <p:cNvSpPr>
            <a:spLocks noGrp="1"/>
          </p:cNvSpPr>
          <p:nvPr/>
        </p:nvSpPr>
        <p:spPr>
          <a:xfrm>
            <a:off x="2190750" y="2314575"/>
            <a:ext cx="2047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CheckoutService</a:t>
            </a:r>
          </a:p>
        </p:txBody>
      </p:sp>
      <p:sp>
        <p:nvSpPr>
          <p:cNvPr id="19" name="">
            <a:extLst>
              <a:ext uri="{FF2B5EF4-FFF2-40B4-BE49-F238E27FC236}">
                <a16:creationId xmlns:a16="http://schemas.microsoft.com/office/drawing/2014/main" id="{9DBD01CC-DDB8-4FD4-84F7-C24836FF946E}"/>
              </a:ext>
            </a:extLst>
          </p:cNvPr>
          <p:cNvSpPr>
            <a:spLocks noGrp="1"/>
          </p:cNvSpPr>
          <p:nvPr/>
        </p:nvSpPr>
        <p:spPr>
          <a:xfrm flipV="0">
            <a:off x="2143125" y="2609850"/>
            <a:ext cx="2143125" cy="0"/>
          </a:xfrm>
          <a:prstGeom prst="line">
            <a:avLst/>
          </a:prstGeom>
          <a:noFill/>
          <a:ln w="12859">
            <a:solidFill>
              <a:srgbClr val="0F766E"/>
            </a:solidFill>
            <a:prstDash val="solid"/>
          </a:ln>
        </p:spPr>
      </p:sp>
      <p:sp>
        <p:nvSpPr>
          <p:cNvPr id="20" name="placeOrder()">
            <a:extLst>
              <a:ext uri="{FF2B5EF4-FFF2-40B4-BE49-F238E27FC236}">
                <a16:creationId xmlns:a16="http://schemas.microsoft.com/office/drawing/2014/main" id="{AFFB01F2-2DE3-4479-88E8-923774D890AB}"/>
              </a:ext>
            </a:extLst>
          </p:cNvPr>
          <p:cNvSpPr>
            <a:spLocks noGrp="1"/>
          </p:cNvSpPr>
          <p:nvPr/>
        </p:nvSpPr>
        <p:spPr>
          <a:xfrm>
            <a:off x="2228850" y="2657475"/>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placeOrder()</a:t>
            </a:r>
          </a:p>
        </p:txBody>
      </p:sp>
      <p:sp>
        <p:nvSpPr>
          <p:cNvPr id="21" name="UML Cart">
            <a:extLst>
              <a:ext uri="{FF2B5EF4-FFF2-40B4-BE49-F238E27FC236}">
                <a16:creationId xmlns:a16="http://schemas.microsoft.com/office/drawing/2014/main" id="{AD755293-E1DC-4682-A502-C5A66A6E1B51}"/>
              </a:ext>
            </a:extLst>
          </p:cNvPr>
          <p:cNvSpPr>
            <a:spLocks noGrp="1"/>
          </p:cNvSpPr>
          <p:nvPr/>
        </p:nvSpPr>
        <p:spPr>
          <a:xfrm>
            <a:off x="857250" y="4095750"/>
            <a:ext cx="1381125" cy="638175"/>
          </a:xfrm>
          <a:prstGeom prst="rect">
            <a:avLst/>
          </a:prstGeom>
          <a:solidFill>
            <a:srgbClr val="FFFFFF"/>
          </a:solidFill>
          <a:ln w="13335">
            <a:solidFill>
              <a:srgbClr val="98A2B3"/>
            </a:solidFill>
          </a:ln>
        </p:spPr>
      </p:sp>
      <p:sp>
        <p:nvSpPr>
          <p:cNvPr id="22" name="Cart">
            <a:extLst>
              <a:ext uri="{FF2B5EF4-FFF2-40B4-BE49-F238E27FC236}">
                <a16:creationId xmlns:a16="http://schemas.microsoft.com/office/drawing/2014/main" id="{3D502811-3E85-45C9-8C86-CD7D31B0806D}"/>
              </a:ext>
            </a:extLst>
          </p:cNvPr>
          <p:cNvSpPr>
            <a:spLocks noGrp="1"/>
          </p:cNvSpPr>
          <p:nvPr/>
        </p:nvSpPr>
        <p:spPr>
          <a:xfrm>
            <a:off x="904875" y="4124325"/>
            <a:ext cx="1285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a:t>
            </a:r>
          </a:p>
        </p:txBody>
      </p:sp>
      <p:sp>
        <p:nvSpPr>
          <p:cNvPr id="23" name="">
            <a:extLst>
              <a:ext uri="{FF2B5EF4-FFF2-40B4-BE49-F238E27FC236}">
                <a16:creationId xmlns:a16="http://schemas.microsoft.com/office/drawing/2014/main" id="{EF760A6A-C1FB-4385-A119-8FA747D0CAE8}"/>
              </a:ext>
            </a:extLst>
          </p:cNvPr>
          <p:cNvSpPr>
            <a:spLocks noGrp="1"/>
          </p:cNvSpPr>
          <p:nvPr/>
        </p:nvSpPr>
        <p:spPr>
          <a:xfrm flipV="0">
            <a:off x="857250" y="4419600"/>
            <a:ext cx="1381125" cy="0"/>
          </a:xfrm>
          <a:prstGeom prst="line">
            <a:avLst/>
          </a:prstGeom>
          <a:noFill/>
          <a:ln w="12859">
            <a:solidFill>
              <a:srgbClr val="98A2B3"/>
            </a:solidFill>
            <a:prstDash val="solid"/>
          </a:ln>
        </p:spPr>
      </p:sp>
      <p:sp>
        <p:nvSpPr>
          <p:cNvPr id="24" name="total()">
            <a:extLst>
              <a:ext uri="{FF2B5EF4-FFF2-40B4-BE49-F238E27FC236}">
                <a16:creationId xmlns:a16="http://schemas.microsoft.com/office/drawing/2014/main" id="{160933A1-8C0F-492F-BAEA-80F57F32BF4B}"/>
              </a:ext>
            </a:extLst>
          </p:cNvPr>
          <p:cNvSpPr>
            <a:spLocks noGrp="1"/>
          </p:cNvSpPr>
          <p:nvPr/>
        </p:nvSpPr>
        <p:spPr>
          <a:xfrm>
            <a:off x="942975" y="4467225"/>
            <a:ext cx="1209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total()</a:t>
            </a:r>
          </a:p>
        </p:txBody>
      </p:sp>
      <p:sp>
        <p:nvSpPr>
          <p:cNvPr id="25" name="UML StockItem">
            <a:extLst>
              <a:ext uri="{FF2B5EF4-FFF2-40B4-BE49-F238E27FC236}">
                <a16:creationId xmlns:a16="http://schemas.microsoft.com/office/drawing/2014/main" id="{4A50AD97-E3FD-4D7F-AB82-71658BB393C8}"/>
              </a:ext>
            </a:extLst>
          </p:cNvPr>
          <p:cNvSpPr>
            <a:spLocks noGrp="1"/>
          </p:cNvSpPr>
          <p:nvPr/>
        </p:nvSpPr>
        <p:spPr>
          <a:xfrm>
            <a:off x="2571750" y="4095750"/>
            <a:ext cx="1381125" cy="638175"/>
          </a:xfrm>
          <a:prstGeom prst="rect">
            <a:avLst/>
          </a:prstGeom>
          <a:solidFill>
            <a:srgbClr val="FFFFFF"/>
          </a:solidFill>
          <a:ln w="13335">
            <a:solidFill>
              <a:srgbClr val="98A2B3"/>
            </a:solidFill>
          </a:ln>
        </p:spPr>
      </p:sp>
      <p:sp>
        <p:nvSpPr>
          <p:cNvPr id="26" name="StockItem">
            <a:extLst>
              <a:ext uri="{FF2B5EF4-FFF2-40B4-BE49-F238E27FC236}">
                <a16:creationId xmlns:a16="http://schemas.microsoft.com/office/drawing/2014/main" id="{D09166BB-A2B9-44A0-A597-4B16C7A60A26}"/>
              </a:ext>
            </a:extLst>
          </p:cNvPr>
          <p:cNvSpPr>
            <a:spLocks noGrp="1"/>
          </p:cNvSpPr>
          <p:nvPr/>
        </p:nvSpPr>
        <p:spPr>
          <a:xfrm>
            <a:off x="2619375" y="4124325"/>
            <a:ext cx="1285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StockItem</a:t>
            </a:r>
          </a:p>
        </p:txBody>
      </p:sp>
      <p:sp>
        <p:nvSpPr>
          <p:cNvPr id="27" name="">
            <a:extLst>
              <a:ext uri="{FF2B5EF4-FFF2-40B4-BE49-F238E27FC236}">
                <a16:creationId xmlns:a16="http://schemas.microsoft.com/office/drawing/2014/main" id="{BE426481-144F-4EE2-8285-674BC9968A5F}"/>
              </a:ext>
            </a:extLst>
          </p:cNvPr>
          <p:cNvSpPr>
            <a:spLocks noGrp="1"/>
          </p:cNvSpPr>
          <p:nvPr/>
        </p:nvSpPr>
        <p:spPr>
          <a:xfrm flipV="0">
            <a:off x="2571750" y="4419600"/>
            <a:ext cx="1381125" cy="0"/>
          </a:xfrm>
          <a:prstGeom prst="line">
            <a:avLst/>
          </a:prstGeom>
          <a:noFill/>
          <a:ln w="12859">
            <a:solidFill>
              <a:srgbClr val="98A2B3"/>
            </a:solidFill>
            <a:prstDash val="solid"/>
          </a:ln>
        </p:spPr>
      </p:sp>
      <p:sp>
        <p:nvSpPr>
          <p:cNvPr id="28" name="reserve()">
            <a:extLst>
              <a:ext uri="{FF2B5EF4-FFF2-40B4-BE49-F238E27FC236}">
                <a16:creationId xmlns:a16="http://schemas.microsoft.com/office/drawing/2014/main" id="{C8B8E901-D0EA-43EF-8075-3C9747DC534B}"/>
              </a:ext>
            </a:extLst>
          </p:cNvPr>
          <p:cNvSpPr>
            <a:spLocks noGrp="1"/>
          </p:cNvSpPr>
          <p:nvPr/>
        </p:nvSpPr>
        <p:spPr>
          <a:xfrm>
            <a:off x="2657475" y="4467225"/>
            <a:ext cx="1209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reserve()</a:t>
            </a:r>
          </a:p>
        </p:txBody>
      </p:sp>
      <p:sp>
        <p:nvSpPr>
          <p:cNvPr id="29" name="UML Order">
            <a:extLst>
              <a:ext uri="{FF2B5EF4-FFF2-40B4-BE49-F238E27FC236}">
                <a16:creationId xmlns:a16="http://schemas.microsoft.com/office/drawing/2014/main" id="{6425EA8C-8A6F-42CF-A1D5-DA2F21ECC101}"/>
              </a:ext>
            </a:extLst>
          </p:cNvPr>
          <p:cNvSpPr>
            <a:spLocks noGrp="1"/>
          </p:cNvSpPr>
          <p:nvPr/>
        </p:nvSpPr>
        <p:spPr>
          <a:xfrm>
            <a:off x="4286250" y="4095750"/>
            <a:ext cx="1381125" cy="638175"/>
          </a:xfrm>
          <a:prstGeom prst="rect">
            <a:avLst/>
          </a:prstGeom>
          <a:solidFill>
            <a:srgbClr val="FFFFFF"/>
          </a:solidFill>
          <a:ln w="13335">
            <a:solidFill>
              <a:srgbClr val="98A2B3"/>
            </a:solidFill>
          </a:ln>
        </p:spPr>
      </p:sp>
      <p:sp>
        <p:nvSpPr>
          <p:cNvPr id="30" name="Order">
            <a:extLst>
              <a:ext uri="{FF2B5EF4-FFF2-40B4-BE49-F238E27FC236}">
                <a16:creationId xmlns:a16="http://schemas.microsoft.com/office/drawing/2014/main" id="{DB256818-420B-4EA8-8D7C-87BE9F01B839}"/>
              </a:ext>
            </a:extLst>
          </p:cNvPr>
          <p:cNvSpPr>
            <a:spLocks noGrp="1"/>
          </p:cNvSpPr>
          <p:nvPr/>
        </p:nvSpPr>
        <p:spPr>
          <a:xfrm>
            <a:off x="4333875" y="4124325"/>
            <a:ext cx="1285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Order</a:t>
            </a:r>
          </a:p>
        </p:txBody>
      </p:sp>
      <p:sp>
        <p:nvSpPr>
          <p:cNvPr id="31" name="">
            <a:extLst>
              <a:ext uri="{FF2B5EF4-FFF2-40B4-BE49-F238E27FC236}">
                <a16:creationId xmlns:a16="http://schemas.microsoft.com/office/drawing/2014/main" id="{BC7F1692-569B-44AD-94AE-97D142692774}"/>
              </a:ext>
            </a:extLst>
          </p:cNvPr>
          <p:cNvSpPr>
            <a:spLocks noGrp="1"/>
          </p:cNvSpPr>
          <p:nvPr/>
        </p:nvSpPr>
        <p:spPr>
          <a:xfrm flipV="0">
            <a:off x="4286250" y="4419600"/>
            <a:ext cx="1381125" cy="0"/>
          </a:xfrm>
          <a:prstGeom prst="line">
            <a:avLst/>
          </a:prstGeom>
          <a:noFill/>
          <a:ln w="12859">
            <a:solidFill>
              <a:srgbClr val="98A2B3"/>
            </a:solidFill>
            <a:prstDash val="solid"/>
          </a:ln>
        </p:spPr>
      </p:sp>
      <p:sp>
        <p:nvSpPr>
          <p:cNvPr id="32" name="fromCart()">
            <a:extLst>
              <a:ext uri="{FF2B5EF4-FFF2-40B4-BE49-F238E27FC236}">
                <a16:creationId xmlns:a16="http://schemas.microsoft.com/office/drawing/2014/main" id="{809B0427-21E1-490E-823E-BAD7A8CEE539}"/>
              </a:ext>
            </a:extLst>
          </p:cNvPr>
          <p:cNvSpPr>
            <a:spLocks noGrp="1"/>
          </p:cNvSpPr>
          <p:nvPr/>
        </p:nvSpPr>
        <p:spPr>
          <a:xfrm>
            <a:off x="4371975" y="4467225"/>
            <a:ext cx="1209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fromCart()</a:t>
            </a:r>
          </a:p>
        </p:txBody>
      </p:sp>
      <p:cxnSp>
        <p:nvCxnSpPr>
          <p:cNvPr id="33" name=""/>
          <p:cNvCxnSpPr>
            <a:stCxn id="17" idx="2"/>
            <a:endCxn id="21" idx="0"/>
          </p:cNvCxnSpPr>
          <p:nvPr/>
        </p:nvCxnSpPr>
        <p:spPr>
          <a:xfrm flipH="1">
            <a:off x="1547813" y="2924175"/>
            <a:ext cx="1666875" cy="1171575"/>
          </a:xfrm>
          <a:prstGeom prst="straightConnector1">
            <a:avLst/>
          </a:prstGeom>
          <a:ln w="15240">
            <a:solidFill>
              <a:srgbClr val="667085"/>
            </a:solidFill>
            <a:prstDash val="solid"/>
            <a:tailEnd type="arrow" w="med" len="med"/>
          </a:ln>
        </p:spPr>
      </p:cxnSp>
      <p:cxnSp>
        <p:nvCxnSpPr>
          <p:cNvPr id="34" name=""/>
          <p:cNvCxnSpPr>
            <a:stCxn id="17" idx="2"/>
            <a:endCxn id="25" idx="0"/>
          </p:cNvCxnSpPr>
          <p:nvPr/>
        </p:nvCxnSpPr>
        <p:spPr>
          <a:xfrm>
            <a:off x="3214688" y="2924175"/>
            <a:ext cx="47625" cy="1171575"/>
          </a:xfrm>
          <a:prstGeom prst="straightConnector1">
            <a:avLst/>
          </a:prstGeom>
          <a:ln w="15240">
            <a:solidFill>
              <a:srgbClr val="667085"/>
            </a:solidFill>
            <a:prstDash val="solid"/>
            <a:tailEnd type="arrow" w="med" len="med"/>
          </a:ln>
        </p:spPr>
      </p:cxnSp>
      <p:cxnSp>
        <p:nvCxnSpPr>
          <p:cNvPr id="35" name=""/>
          <p:cNvCxnSpPr>
            <a:stCxn id="17" idx="2"/>
            <a:endCxn id="29" idx="0"/>
          </p:cNvCxnSpPr>
          <p:nvPr/>
        </p:nvCxnSpPr>
        <p:spPr>
          <a:xfrm>
            <a:off x="3214688" y="2924175"/>
            <a:ext cx="1762125" cy="1171575"/>
          </a:xfrm>
          <a:prstGeom prst="straightConnector1">
            <a:avLst/>
          </a:prstGeom>
          <a:ln w="15240">
            <a:solidFill>
              <a:srgbClr val="667085"/>
            </a:solidFill>
            <a:prstDash val="solid"/>
            <a:tailEnd type="arrow" w="med" len="med"/>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6. Polymorphism</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GRASP · ansvarsfördelning</a:t>
            </a:r>
            <a:endParaRPr lang="en-US" sz="1300" dirty="0"/>
          </a:p>
        </p:txBody>
      </p:sp>
      <p:sp>
        <p:nvSpPr>
          <p:cNvPr id="4" name="Text 2"/>
          <p:cNvSpPr/>
          <p:nvPr/>
        </p:nvSpPr>
        <p:spPr>
          <a:xfrm>
            <a:off x="685800" y="1298448"/>
            <a:ext cx="6766560" cy="1234440"/>
          </a:xfrm>
          <a:prstGeom prst="rect">
            <a:avLst/>
          </a:prstGeom>
          <a:noFill/>
          <a:ln/>
        </p:spPr>
        <p:txBody>
          <a:bodyPr wrap="square" lIns="0" tIns="0" rIns="0" bIns="0" rtlCol="0" anchor="ctr">
            <a:normAutofit/>
          </a:bodyPr>
          <a:lstStyle/>
          <a:p>
            <a:pPr indent="0" marL="0">
              <a:buNone/>
            </a:pPr>
            <a:r>
              <a:rPr lang="en-US" sz="2500" b="1" dirty="0">
                <a:solidFill>
                  <a:srgbClr val="111827"/>
                </a:solidFill>
              </a:rPr>
              <a:t>När beteendet varierar efter typ: låt varje variant implementera samma operation i stället för att fråga vilken typ den är.</a:t>
            </a:r>
            <a:endParaRPr lang="en-US" sz="2500" dirty="0"/>
          </a:p>
        </p:txBody>
      </p:sp>
      <p:sp>
        <p:nvSpPr>
          <p:cNvPr id="5" name="Shape 3"/>
          <p:cNvSpPr/>
          <p:nvPr/>
        </p:nvSpPr>
        <p:spPr>
          <a:xfrm>
            <a:off x="7818120" y="1234440"/>
            <a:ext cx="3611880" cy="1417320"/>
          </a:xfrm>
          <a:prstGeom prst="roundRect">
            <a:avLst>
              <a:gd name="adj" fmla="val 5161"/>
            </a:avLst>
          </a:prstGeom>
          <a:solidFill>
            <a:srgbClr val="CCFBF1"/>
          </a:solidFill>
          <a:ln w="12700">
            <a:solidFill>
              <a:srgbClr val="CCFBF1"/>
            </a:solidFill>
            <a:prstDash val="solid"/>
          </a:ln>
        </p:spPr>
      </p:sp>
      <p:sp>
        <p:nvSpPr>
          <p:cNvPr id="6" name="Text 4"/>
          <p:cNvSpPr/>
          <p:nvPr/>
        </p:nvSpPr>
        <p:spPr>
          <a:xfrm>
            <a:off x="8065008" y="1508760"/>
            <a:ext cx="3108960" cy="201168"/>
          </a:xfrm>
          <a:prstGeom prst="rect">
            <a:avLst/>
          </a:prstGeom>
          <a:noFill/>
          <a:ln/>
        </p:spPr>
        <p:txBody>
          <a:bodyPr wrap="square" lIns="0" tIns="0" rIns="0" bIns="0" rtlCol="0" anchor="ctr"/>
          <a:lstStyle/>
          <a:p>
            <a:pPr algn="ctr" indent="0" marL="0">
              <a:buNone/>
            </a:pPr>
            <a:r>
              <a:rPr lang="en-US" sz="1100" b="1" dirty="0">
                <a:solidFill>
                  <a:srgbClr val="0F766E"/>
                </a:solidFill>
              </a:rPr>
              <a:t>DESIGNFRÅGA</a:t>
            </a:r>
            <a:endParaRPr lang="en-US" sz="1100" dirty="0"/>
          </a:p>
        </p:txBody>
      </p:sp>
      <p:sp>
        <p:nvSpPr>
          <p:cNvPr id="7" name="Text 5"/>
          <p:cNvSpPr/>
          <p:nvPr/>
        </p:nvSpPr>
        <p:spPr>
          <a:xfrm>
            <a:off x="8065008" y="1810512"/>
            <a:ext cx="3108960" cy="566928"/>
          </a:xfrm>
          <a:prstGeom prst="rect">
            <a:avLst/>
          </a:prstGeom>
          <a:noFill/>
          <a:ln/>
        </p:spPr>
        <p:txBody>
          <a:bodyPr wrap="square" lIns="0" tIns="0" rIns="0" bIns="0" rtlCol="0" anchor="ctr">
            <a:normAutofit/>
          </a:bodyPr>
          <a:lstStyle/>
          <a:p>
            <a:pPr algn="ctr" indent="0" marL="0">
              <a:buNone/>
            </a:pPr>
            <a:r>
              <a:rPr lang="en-US" sz="1800" b="1" dirty="0">
                <a:solidFill>
                  <a:srgbClr val="111827"/>
                </a:solidFill>
              </a:rPr>
              <a:t>Kan variationen uttryckas som samma meddelande till olika objekt?</a:t>
            </a:r>
            <a:endParaRPr lang="en-US" sz="1800" dirty="0"/>
          </a:p>
        </p:txBody>
      </p:sp>
      <p:sp>
        <p:nvSpPr>
          <p:cNvPr id="8" name="Shape 6"/>
          <p:cNvSpPr/>
          <p:nvPr/>
        </p:nvSpPr>
        <p:spPr>
          <a:xfrm>
            <a:off x="685800" y="3063240"/>
            <a:ext cx="10744200" cy="1097280"/>
          </a:xfrm>
          <a:prstGeom prst="roundRect">
            <a:avLst>
              <a:gd name="adj" fmla="val 5000"/>
            </a:avLst>
          </a:prstGeom>
          <a:solidFill>
            <a:srgbClr val="D1E9FF"/>
          </a:solidFill>
          <a:ln w="12700">
            <a:solidFill>
              <a:srgbClr val="D1E9FF"/>
            </a:solidFill>
            <a:prstDash val="solid"/>
          </a:ln>
        </p:spPr>
      </p:sp>
      <p:sp>
        <p:nvSpPr>
          <p:cNvPr id="9" name="Text 7"/>
          <p:cNvSpPr/>
          <p:nvPr/>
        </p:nvSpPr>
        <p:spPr>
          <a:xfrm>
            <a:off x="822960" y="3172968"/>
            <a:ext cx="1046988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Inte en regelbok</a:t>
            </a:r>
            <a:endParaRPr lang="en-US" sz="1300" dirty="0"/>
          </a:p>
        </p:txBody>
      </p:sp>
      <p:sp>
        <p:nvSpPr>
          <p:cNvPr id="10" name="Text 8"/>
          <p:cNvSpPr/>
          <p:nvPr/>
        </p:nvSpPr>
        <p:spPr>
          <a:xfrm>
            <a:off x="822960" y="3456432"/>
            <a:ext cx="10469880" cy="621792"/>
          </a:xfrm>
          <a:prstGeom prst="rect">
            <a:avLst/>
          </a:prstGeom>
          <a:noFill/>
          <a:ln/>
        </p:spPr>
        <p:txBody>
          <a:bodyPr wrap="square" lIns="0" tIns="0" rIns="0" bIns="0" rtlCol="0" anchor="t">
            <a:normAutofit/>
          </a:bodyPr>
          <a:lstStyle/>
          <a:p>
            <a:pPr indent="0" marL="0">
              <a:buNone/>
            </a:pPr>
            <a:r>
              <a:rPr lang="en-US" sz="1400" dirty="0">
                <a:solidFill>
                  <a:srgbClr val="111827"/>
                </a:solidFill>
              </a:rPr>
              <a:t>Polymorfism är särskilt värdefull när nya varianter ska kunna läggas till utan att ändra central kod.</a:t>
            </a:r>
            <a:endParaRPr lang="en-US" sz="1400" dirty="0"/>
          </a:p>
        </p:txBody>
      </p:sp>
      <p:sp>
        <p:nvSpPr>
          <p:cNvPr id="11" name="Text 9"/>
          <p:cNvSpPr/>
          <p:nvPr/>
        </p:nvSpPr>
        <p:spPr>
          <a:xfrm>
            <a:off x="704088" y="4663440"/>
            <a:ext cx="10698480" cy="640080"/>
          </a:xfrm>
          <a:prstGeom prst="rect">
            <a:avLst/>
          </a:prstGeom>
          <a:noFill/>
          <a:ln/>
        </p:spPr>
        <p:txBody>
          <a:bodyPr wrap="square" lIns="0" tIns="0" rIns="0" bIns="0" rtlCol="0" anchor="ctr">
            <a:normAutofit/>
          </a:bodyPr>
          <a:lstStyle/>
          <a:p>
            <a:pPr indent="0" marL="0">
              <a:buNone/>
            </a:pPr>
            <a:r>
              <a:rPr lang="en-US" sz="1900" dirty="0">
                <a:solidFill>
                  <a:srgbClr val="344054"/>
                </a:solidFill>
              </a:rPr>
              <a:t>GRASP hjälper oss att motivera ett ansvar. Samma designbeslut kan stödja flera mönster samtidigt.</a:t>
            </a:r>
            <a:endParaRPr lang="en-US" sz="19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Polymorphism · exempel 1</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Rabattpolicy</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Webbshoppen ska stödja olika rabatter.</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8"/>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29"/>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30"/>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interface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DiscountPolicy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priceFor</a:t>
            </a:r>
            <a:r>
              <a:rPr lang="en-US" sz="1340" dirty="0">
                <a:solidFill>
                  <a:srgbClr val="F2F4F7"/>
                </a:solidFill>
                <a:latin typeface="Aptos Mono" pitchFamily="34" charset="0"/>
                <a:ea typeface="Aptos Mono" pitchFamily="34" charset="-122"/>
                <a:cs typeface="Aptos Mono" pitchFamily="34" charset="-120"/>
              </a:rPr>
              <a:t xml:space="preserve">(cart: </a:t>
            </a:r>
            <a:r>
              <a:rPr lang="en-US" sz="1340" dirty="0">
                <a:solidFill>
                  <a:srgbClr val="67E8F9"/>
                </a:solidFill>
                <a:latin typeface="Aptos Mono" pitchFamily="34" charset="0"/>
                <a:ea typeface="Aptos Mono" pitchFamily="34" charset="-122"/>
                <a:cs typeface="Aptos Mono" pitchFamily="34" charset="-120"/>
              </a:rPr>
              <a:t xml:space="preserve">Cart</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Money</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endParaRPr lang="en-US" sz="1340" dirty="0"/>
          </a:p>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PercentageDiscount</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implements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DiscountPolicy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percent: </a:t>
            </a:r>
            <a:r>
              <a:rPr lang="en-US" sz="1340" dirty="0">
                <a:solidFill>
                  <a:srgbClr val="C4B5FD"/>
                </a:solidFill>
                <a:latin typeface="Aptos Mono" pitchFamily="34" charset="0"/>
                <a:ea typeface="Aptos Mono" pitchFamily="34" charset="-122"/>
                <a:cs typeface="Aptos Mono" pitchFamily="34" charset="-120"/>
              </a:rPr>
              <a:t xml:space="preserve">number</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priceFor</a:t>
            </a:r>
            <a:r>
              <a:rPr lang="en-US" sz="1340" dirty="0">
                <a:solidFill>
                  <a:srgbClr val="F2F4F7"/>
                </a:solidFill>
                <a:latin typeface="Aptos Mono" pitchFamily="34" charset="0"/>
                <a:ea typeface="Aptos Mono" pitchFamily="34" charset="-122"/>
                <a:cs typeface="Aptos Mono" pitchFamily="34" charset="-120"/>
              </a:rPr>
              <a:t xml:space="preserve">(cart: </a:t>
            </a:r>
            <a:r>
              <a:rPr lang="en-US" sz="1340" dirty="0">
                <a:solidFill>
                  <a:srgbClr val="67E8F9"/>
                </a:solidFill>
                <a:latin typeface="Aptos Mono" pitchFamily="34" charset="0"/>
                <a:ea typeface="Aptos Mono" pitchFamily="34" charset="-122"/>
                <a:cs typeface="Aptos Mono" pitchFamily="34" charset="-120"/>
              </a:rPr>
              <a:t xml:space="preserve">Cart</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Money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cart.</a:t>
            </a:r>
            <a:r>
              <a:rPr lang="en-US" sz="1340" dirty="0">
                <a:solidFill>
                  <a:srgbClr val="FDE68A"/>
                </a:solidFill>
                <a:latin typeface="Aptos Mono" pitchFamily="34" charset="0"/>
                <a:ea typeface="Aptos Mono" pitchFamily="34" charset="-122"/>
                <a:cs typeface="Aptos Mono" pitchFamily="34" charset="-120"/>
              </a:rPr>
              <a:t xml:space="preserve">total</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FDE68A"/>
                </a:solidFill>
                <a:latin typeface="Aptos Mono" pitchFamily="34" charset="0"/>
                <a:ea typeface="Aptos Mono" pitchFamily="34" charset="-122"/>
                <a:cs typeface="Aptos Mono" pitchFamily="34" charset="-120"/>
              </a:rPr>
              <a:t xml:space="preserve">times</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FDBA74"/>
                </a:solidFill>
                <a:latin typeface="Aptos Mono" pitchFamily="34" charset="0"/>
                <a:ea typeface="Aptos Mono" pitchFamily="34" charset="-122"/>
                <a:cs typeface="Aptos Mono" pitchFamily="34" charset="-120"/>
              </a:rPr>
              <a:t xml:space="preserve">1</a:t>
            </a:r>
            <a:r>
              <a:rPr lang="en-US" sz="1340" dirty="0">
                <a:solidFill>
                  <a:srgbClr val="F2F4F7"/>
                </a:solidFill>
                <a:latin typeface="Aptos Mono" pitchFamily="34" charset="0"/>
                <a:ea typeface="Aptos Mono" pitchFamily="34" charset="-122"/>
                <a:cs typeface="Aptos Mono" pitchFamily="34" charset="-120"/>
              </a:rPr>
              <a:t xml:space="preserve"> - this.percent);</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3"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30</a:t>
            </a:fld>
            <a:endParaRPr lang="en-US"/>
          </a:p>
        </p:txBody>
      </p:sp>
      <p:sp>
        <p:nvSpPr>
          <p:cNvPr id="14" name="UML DiscountPolicy">
            <a:extLst>
              <a:ext uri="{FF2B5EF4-FFF2-40B4-BE49-F238E27FC236}">
                <a16:creationId xmlns:a16="http://schemas.microsoft.com/office/drawing/2014/main" id="{88597F24-B99A-485D-8CC6-DB47D1FD7129}"/>
              </a:ext>
            </a:extLst>
          </p:cNvPr>
          <p:cNvSpPr>
            <a:spLocks noGrp="1"/>
          </p:cNvSpPr>
          <p:nvPr/>
        </p:nvSpPr>
        <p:spPr>
          <a:xfrm>
            <a:off x="2143125" y="2238375"/>
            <a:ext cx="2143125" cy="809625"/>
          </a:xfrm>
          <a:prstGeom prst="rect">
            <a:avLst/>
          </a:prstGeom>
          <a:solidFill>
            <a:srgbClr val="CCFBF1"/>
          </a:solidFill>
          <a:ln w="13335">
            <a:solidFill>
              <a:srgbClr val="0F766E"/>
            </a:solidFill>
          </a:ln>
        </p:spPr>
      </p:sp>
      <p:sp>
        <p:nvSpPr>
          <p:cNvPr id="15" name="«interface»&#10;DiscountPolicy">
            <a:extLst>
              <a:ext uri="{FF2B5EF4-FFF2-40B4-BE49-F238E27FC236}">
                <a16:creationId xmlns:a16="http://schemas.microsoft.com/office/drawing/2014/main" id="{4C65DC8B-F9F7-45E5-8EAF-092A87A15E10}"/>
              </a:ext>
            </a:extLst>
          </p:cNvPr>
          <p:cNvSpPr>
            <a:spLocks noGrp="1"/>
          </p:cNvSpPr>
          <p:nvPr/>
        </p:nvSpPr>
        <p:spPr>
          <a:xfrm>
            <a:off x="2190750" y="2266950"/>
            <a:ext cx="2047875" cy="43815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«interface»</a:t>
            </a:r>
          </a:p>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DiscountPolicy</a:t>
            </a:r>
          </a:p>
        </p:txBody>
      </p:sp>
      <p:sp>
        <p:nvSpPr>
          <p:cNvPr id="16" name="">
            <a:extLst>
              <a:ext uri="{FF2B5EF4-FFF2-40B4-BE49-F238E27FC236}">
                <a16:creationId xmlns:a16="http://schemas.microsoft.com/office/drawing/2014/main" id="{0D55A533-0F80-4056-9FAE-F3C2840ABD5F}"/>
              </a:ext>
            </a:extLst>
          </p:cNvPr>
          <p:cNvSpPr>
            <a:spLocks noGrp="1"/>
          </p:cNvSpPr>
          <p:nvPr/>
        </p:nvSpPr>
        <p:spPr>
          <a:xfrm flipV="0">
            <a:off x="2143125" y="2733675"/>
            <a:ext cx="2143125" cy="0"/>
          </a:xfrm>
          <a:prstGeom prst="line">
            <a:avLst/>
          </a:prstGeom>
          <a:noFill/>
          <a:ln w="12859">
            <a:solidFill>
              <a:srgbClr val="0F766E"/>
            </a:solidFill>
            <a:prstDash val="solid"/>
          </a:ln>
        </p:spPr>
      </p:sp>
      <p:sp>
        <p:nvSpPr>
          <p:cNvPr id="17" name="priceFor(cart)">
            <a:extLst>
              <a:ext uri="{FF2B5EF4-FFF2-40B4-BE49-F238E27FC236}">
                <a16:creationId xmlns:a16="http://schemas.microsoft.com/office/drawing/2014/main" id="{F42FADE4-7C1A-47C6-AE26-FC3C7502A38B}"/>
              </a:ext>
            </a:extLst>
          </p:cNvPr>
          <p:cNvSpPr>
            <a:spLocks noGrp="1"/>
          </p:cNvSpPr>
          <p:nvPr/>
        </p:nvSpPr>
        <p:spPr>
          <a:xfrm>
            <a:off x="2228850" y="2781300"/>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priceFor(cart)</a:t>
            </a:r>
          </a:p>
        </p:txBody>
      </p:sp>
      <p:sp>
        <p:nvSpPr>
          <p:cNvPr id="18" name="UML NoDiscount">
            <a:extLst>
              <a:ext uri="{FF2B5EF4-FFF2-40B4-BE49-F238E27FC236}">
                <a16:creationId xmlns:a16="http://schemas.microsoft.com/office/drawing/2014/main" id="{59FA58A3-D744-49E6-B41F-C986DDE63E79}"/>
              </a:ext>
            </a:extLst>
          </p:cNvPr>
          <p:cNvSpPr>
            <a:spLocks noGrp="1"/>
          </p:cNvSpPr>
          <p:nvPr/>
        </p:nvSpPr>
        <p:spPr>
          <a:xfrm>
            <a:off x="809625" y="4019550"/>
            <a:ext cx="1409700" cy="638175"/>
          </a:xfrm>
          <a:prstGeom prst="rect">
            <a:avLst/>
          </a:prstGeom>
          <a:solidFill>
            <a:srgbClr val="FFFFFF"/>
          </a:solidFill>
          <a:ln w="13335">
            <a:solidFill>
              <a:srgbClr val="98A2B3"/>
            </a:solidFill>
          </a:ln>
        </p:spPr>
      </p:sp>
      <p:sp>
        <p:nvSpPr>
          <p:cNvPr id="19" name="NoDiscount">
            <a:extLst>
              <a:ext uri="{FF2B5EF4-FFF2-40B4-BE49-F238E27FC236}">
                <a16:creationId xmlns:a16="http://schemas.microsoft.com/office/drawing/2014/main" id="{50AFD71C-FF5A-49B4-84A2-1AFAB1BC75B1}"/>
              </a:ext>
            </a:extLst>
          </p:cNvPr>
          <p:cNvSpPr>
            <a:spLocks noGrp="1"/>
          </p:cNvSpPr>
          <p:nvPr/>
        </p:nvSpPr>
        <p:spPr>
          <a:xfrm>
            <a:off x="857250" y="4048125"/>
            <a:ext cx="1314450" cy="26670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NoDiscount</a:t>
            </a:r>
          </a:p>
        </p:txBody>
      </p:sp>
      <p:sp>
        <p:nvSpPr>
          <p:cNvPr id="20" name="">
            <a:extLst>
              <a:ext uri="{FF2B5EF4-FFF2-40B4-BE49-F238E27FC236}">
                <a16:creationId xmlns:a16="http://schemas.microsoft.com/office/drawing/2014/main" id="{A070F397-463B-4601-B01E-D8E00F7E09D4}"/>
              </a:ext>
            </a:extLst>
          </p:cNvPr>
          <p:cNvSpPr>
            <a:spLocks noGrp="1"/>
          </p:cNvSpPr>
          <p:nvPr/>
        </p:nvSpPr>
        <p:spPr>
          <a:xfrm flipV="0">
            <a:off x="809625" y="4343400"/>
            <a:ext cx="1409700" cy="0"/>
          </a:xfrm>
          <a:prstGeom prst="line">
            <a:avLst/>
          </a:prstGeom>
          <a:noFill/>
          <a:ln w="12859">
            <a:solidFill>
              <a:srgbClr val="98A2B3"/>
            </a:solidFill>
            <a:prstDash val="solid"/>
          </a:ln>
        </p:spPr>
      </p:sp>
      <p:sp>
        <p:nvSpPr>
          <p:cNvPr id="21" name="priceFor(cart)">
            <a:extLst>
              <a:ext uri="{FF2B5EF4-FFF2-40B4-BE49-F238E27FC236}">
                <a16:creationId xmlns:a16="http://schemas.microsoft.com/office/drawing/2014/main" id="{287AE72F-CCEF-4A17-96EF-1553026B4D85}"/>
              </a:ext>
            </a:extLst>
          </p:cNvPr>
          <p:cNvSpPr>
            <a:spLocks noGrp="1"/>
          </p:cNvSpPr>
          <p:nvPr/>
        </p:nvSpPr>
        <p:spPr>
          <a:xfrm>
            <a:off x="895350" y="4391025"/>
            <a:ext cx="123825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priceFor(cart)</a:t>
            </a:r>
          </a:p>
        </p:txBody>
      </p:sp>
      <p:cxnSp>
        <p:nvCxnSpPr>
          <p:cNvPr id="22" name=""/>
          <p:cNvCxnSpPr>
            <a:stCxn id="18" idx="0"/>
            <a:endCxn id="14" idx="2"/>
          </p:cNvCxnSpPr>
          <p:nvPr/>
        </p:nvCxnSpPr>
        <p:spPr>
          <a:xfrm flipV="1">
            <a:off x="1514475" y="3048000"/>
            <a:ext cx="1700213" cy="971550"/>
          </a:xfrm>
          <a:prstGeom prst="straightConnector1">
            <a:avLst/>
          </a:prstGeom>
          <a:ln w="15240">
            <a:solidFill>
              <a:srgbClr val="667085"/>
            </a:solidFill>
            <a:prstDash val="dash"/>
            <a:tailEnd type="none" w="med" len="med"/>
          </a:ln>
        </p:spPr>
      </p:cxnSp>
      <p:sp>
        <p:nvSpPr>
          <p:cNvPr id="23" name="UML realization triangle">
            <a:extLst>
              <a:ext uri="{FF2B5EF4-FFF2-40B4-BE49-F238E27FC236}">
                <a16:creationId xmlns:a16="http://schemas.microsoft.com/office/drawing/2014/main" id="{5B9D2361-115D-477E-BD00-46646D167C6C}"/>
              </a:ext>
            </a:extLst>
          </p:cNvPr>
          <p:cNvSpPr>
            <a:spLocks noGrp="1"/>
          </p:cNvSpPr>
          <p:nvPr/>
        </p:nvSpPr>
        <p:spPr>
          <a:xfrm>
            <a:off x="3148013" y="3048000"/>
            <a:ext cx="133350" cy="133350"/>
          </a:xfrm>
          <a:prstGeom prst="triangle">
            <a:avLst/>
          </a:prstGeom>
          <a:solidFill>
            <a:srgbClr val="FFFFFF"/>
          </a:solidFill>
          <a:ln w="14288">
            <a:solidFill>
              <a:srgbClr val="667085"/>
            </a:solidFill>
          </a:ln>
        </p:spPr>
      </p:sp>
      <p:sp>
        <p:nvSpPr>
          <p:cNvPr id="24" name="UML PercentageDiscount">
            <a:extLst>
              <a:ext uri="{FF2B5EF4-FFF2-40B4-BE49-F238E27FC236}">
                <a16:creationId xmlns:a16="http://schemas.microsoft.com/office/drawing/2014/main" id="{5430D1B0-5148-4A4E-922E-15C1CA3869FC}"/>
              </a:ext>
            </a:extLst>
          </p:cNvPr>
          <p:cNvSpPr>
            <a:spLocks noGrp="1"/>
          </p:cNvSpPr>
          <p:nvPr/>
        </p:nvSpPr>
        <p:spPr>
          <a:xfrm>
            <a:off x="2362200" y="4019550"/>
            <a:ext cx="1790700" cy="952500"/>
          </a:xfrm>
          <a:prstGeom prst="rect">
            <a:avLst/>
          </a:prstGeom>
          <a:solidFill>
            <a:srgbClr val="FFFFFF"/>
          </a:solidFill>
          <a:ln w="13335">
            <a:solidFill>
              <a:srgbClr val="98A2B3"/>
            </a:solidFill>
          </a:ln>
        </p:spPr>
      </p:sp>
      <p:sp>
        <p:nvSpPr>
          <p:cNvPr id="25" name="PercentageDiscount">
            <a:extLst>
              <a:ext uri="{FF2B5EF4-FFF2-40B4-BE49-F238E27FC236}">
                <a16:creationId xmlns:a16="http://schemas.microsoft.com/office/drawing/2014/main" id="{9ACC576D-4AF2-42D9-9F38-EF7DB4EB1297}"/>
              </a:ext>
            </a:extLst>
          </p:cNvPr>
          <p:cNvSpPr>
            <a:spLocks noGrp="1"/>
          </p:cNvSpPr>
          <p:nvPr/>
        </p:nvSpPr>
        <p:spPr>
          <a:xfrm>
            <a:off x="2409825" y="4048125"/>
            <a:ext cx="1695450" cy="266700"/>
          </a:xfrm>
          <a:prstGeom prst="rect">
            <a:avLst/>
          </a:prstGeom>
          <a:noFill/>
          <a:ln w="0">
            <a:noFill/>
          </a:ln>
        </p:spPr>
        <p:txBody>
          <a:bodyPr wrap="none" lIns="0" tIns="0" rIns="0" bIns="0" anchor="ctr">
            <a:noAutofit/>
          </a:bodyPr>
          <a:lstStyle/>
          <a:p>
            <a:pPr algn="ctr">
              <a:defRPr sz="1050" b="1">
                <a:solidFill>
                  <a:srgbClr val="111827"/>
                </a:solidFill>
                <a:latin typeface="Aptos Display"/>
                <a:ea typeface="Aptos Display"/>
                <a:cs typeface="Aptos Display"/>
              </a:defRPr>
            </a:pPr>
            <a:r>
              <a:rPr sz="1050" b="1">
                <a:solidFill>
                  <a:srgbClr val="111827"/>
                </a:solidFill>
                <a:latin typeface="Aptos Display"/>
                <a:ea typeface="Aptos Display"/>
                <a:cs typeface="Aptos Display"/>
              </a:rPr>
              <a:t>PercentageDiscount</a:t>
            </a:r>
          </a:p>
        </p:txBody>
      </p:sp>
      <p:sp>
        <p:nvSpPr>
          <p:cNvPr id="26" name="">
            <a:extLst>
              <a:ext uri="{FF2B5EF4-FFF2-40B4-BE49-F238E27FC236}">
                <a16:creationId xmlns:a16="http://schemas.microsoft.com/office/drawing/2014/main" id="{2A9E22E0-2B45-4D10-9CAA-02DBFEB19657}"/>
              </a:ext>
            </a:extLst>
          </p:cNvPr>
          <p:cNvSpPr>
            <a:spLocks noGrp="1"/>
          </p:cNvSpPr>
          <p:nvPr/>
        </p:nvSpPr>
        <p:spPr>
          <a:xfrm flipV="0">
            <a:off x="2362200" y="4343400"/>
            <a:ext cx="1790700" cy="0"/>
          </a:xfrm>
          <a:prstGeom prst="line">
            <a:avLst/>
          </a:prstGeom>
          <a:noFill/>
          <a:ln w="12859">
            <a:solidFill>
              <a:srgbClr val="98A2B3"/>
            </a:solidFill>
            <a:prstDash val="solid"/>
          </a:ln>
        </p:spPr>
      </p:sp>
      <p:sp>
        <p:nvSpPr>
          <p:cNvPr id="27" name="percent">
            <a:extLst>
              <a:ext uri="{FF2B5EF4-FFF2-40B4-BE49-F238E27FC236}">
                <a16:creationId xmlns:a16="http://schemas.microsoft.com/office/drawing/2014/main" id="{763BD2D5-3C47-4B77-903D-DAD42C2157DC}"/>
              </a:ext>
            </a:extLst>
          </p:cNvPr>
          <p:cNvSpPr>
            <a:spLocks noGrp="1"/>
          </p:cNvSpPr>
          <p:nvPr/>
        </p:nvSpPr>
        <p:spPr>
          <a:xfrm>
            <a:off x="2447925" y="4391025"/>
            <a:ext cx="161925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percent</a:t>
            </a:r>
          </a:p>
        </p:txBody>
      </p:sp>
      <p:sp>
        <p:nvSpPr>
          <p:cNvPr id="28" name="">
            <a:extLst>
              <a:ext uri="{FF2B5EF4-FFF2-40B4-BE49-F238E27FC236}">
                <a16:creationId xmlns:a16="http://schemas.microsoft.com/office/drawing/2014/main" id="{87929FE2-A123-4B05-A90E-341C8BB1812A}"/>
              </a:ext>
            </a:extLst>
          </p:cNvPr>
          <p:cNvSpPr>
            <a:spLocks noGrp="1"/>
          </p:cNvSpPr>
          <p:nvPr/>
        </p:nvSpPr>
        <p:spPr>
          <a:xfrm flipV="0">
            <a:off x="2362200" y="4657725"/>
            <a:ext cx="1790700" cy="0"/>
          </a:xfrm>
          <a:prstGeom prst="line">
            <a:avLst/>
          </a:prstGeom>
          <a:noFill/>
          <a:ln w="12859">
            <a:solidFill>
              <a:srgbClr val="98A2B3"/>
            </a:solidFill>
            <a:prstDash val="solid"/>
          </a:ln>
        </p:spPr>
      </p:sp>
      <p:sp>
        <p:nvSpPr>
          <p:cNvPr id="29" name="priceFor(cart)">
            <a:extLst>
              <a:ext uri="{FF2B5EF4-FFF2-40B4-BE49-F238E27FC236}">
                <a16:creationId xmlns:a16="http://schemas.microsoft.com/office/drawing/2014/main" id="{9919080B-C0ED-46A0-9F05-BB3F0C4843BC}"/>
              </a:ext>
            </a:extLst>
          </p:cNvPr>
          <p:cNvSpPr>
            <a:spLocks noGrp="1"/>
          </p:cNvSpPr>
          <p:nvPr/>
        </p:nvSpPr>
        <p:spPr>
          <a:xfrm>
            <a:off x="2447925" y="4705350"/>
            <a:ext cx="161925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priceFor(cart)</a:t>
            </a:r>
          </a:p>
        </p:txBody>
      </p:sp>
      <p:cxnSp>
        <p:nvCxnSpPr>
          <p:cNvPr id="30" name=""/>
          <p:cNvCxnSpPr>
            <a:stCxn id="24" idx="0"/>
            <a:endCxn id="14" idx="2"/>
          </p:cNvCxnSpPr>
          <p:nvPr/>
        </p:nvCxnSpPr>
        <p:spPr>
          <a:xfrm flipH="1" flipV="1">
            <a:off x="3214688" y="3048000"/>
            <a:ext cx="42863" cy="971550"/>
          </a:xfrm>
          <a:prstGeom prst="straightConnector1">
            <a:avLst/>
          </a:prstGeom>
          <a:ln w="15240">
            <a:solidFill>
              <a:srgbClr val="667085"/>
            </a:solidFill>
            <a:prstDash val="dash"/>
            <a:tailEnd type="none" w="med" len="med"/>
          </a:ln>
        </p:spPr>
      </p:cxnSp>
      <p:sp>
        <p:nvSpPr>
          <p:cNvPr id="31" name="UML realization triangle">
            <a:extLst>
              <a:ext uri="{FF2B5EF4-FFF2-40B4-BE49-F238E27FC236}">
                <a16:creationId xmlns:a16="http://schemas.microsoft.com/office/drawing/2014/main" id="{DA45D153-7538-45B5-AD44-517568CE4D0C}"/>
              </a:ext>
            </a:extLst>
          </p:cNvPr>
          <p:cNvSpPr>
            <a:spLocks noGrp="1"/>
          </p:cNvSpPr>
          <p:nvPr/>
        </p:nvSpPr>
        <p:spPr>
          <a:xfrm>
            <a:off x="3148013" y="3048000"/>
            <a:ext cx="133350" cy="133350"/>
          </a:xfrm>
          <a:prstGeom prst="triangle">
            <a:avLst/>
          </a:prstGeom>
          <a:solidFill>
            <a:srgbClr val="FFFFFF"/>
          </a:solidFill>
          <a:ln w="14288">
            <a:solidFill>
              <a:srgbClr val="667085"/>
            </a:solidFill>
          </a:ln>
        </p:spPr>
      </p:sp>
      <p:sp>
        <p:nvSpPr>
          <p:cNvPr id="32" name="UML MemberDiscount">
            <a:extLst>
              <a:ext uri="{FF2B5EF4-FFF2-40B4-BE49-F238E27FC236}">
                <a16:creationId xmlns:a16="http://schemas.microsoft.com/office/drawing/2014/main" id="{AEEB0130-035D-4557-BEC4-1D48B7CA1A49}"/>
              </a:ext>
            </a:extLst>
          </p:cNvPr>
          <p:cNvSpPr>
            <a:spLocks noGrp="1"/>
          </p:cNvSpPr>
          <p:nvPr/>
        </p:nvSpPr>
        <p:spPr>
          <a:xfrm>
            <a:off x="4276725" y="4019550"/>
            <a:ext cx="1428750" cy="638175"/>
          </a:xfrm>
          <a:prstGeom prst="rect">
            <a:avLst/>
          </a:prstGeom>
          <a:solidFill>
            <a:srgbClr val="FFFFFF"/>
          </a:solidFill>
          <a:ln w="13335">
            <a:solidFill>
              <a:srgbClr val="98A2B3"/>
            </a:solidFill>
          </a:ln>
        </p:spPr>
      </p:sp>
      <p:sp>
        <p:nvSpPr>
          <p:cNvPr id="33" name="MemberDiscount">
            <a:extLst>
              <a:ext uri="{FF2B5EF4-FFF2-40B4-BE49-F238E27FC236}">
                <a16:creationId xmlns:a16="http://schemas.microsoft.com/office/drawing/2014/main" id="{1F53DD0B-1A10-49A2-8432-FFDF3B7CEBF9}"/>
              </a:ext>
            </a:extLst>
          </p:cNvPr>
          <p:cNvSpPr>
            <a:spLocks noGrp="1"/>
          </p:cNvSpPr>
          <p:nvPr/>
        </p:nvSpPr>
        <p:spPr>
          <a:xfrm>
            <a:off x="4324350" y="4048125"/>
            <a:ext cx="1333500" cy="26670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MemberDiscount</a:t>
            </a:r>
          </a:p>
        </p:txBody>
      </p:sp>
      <p:sp>
        <p:nvSpPr>
          <p:cNvPr id="34" name="">
            <a:extLst>
              <a:ext uri="{FF2B5EF4-FFF2-40B4-BE49-F238E27FC236}">
                <a16:creationId xmlns:a16="http://schemas.microsoft.com/office/drawing/2014/main" id="{4A08158F-E9E5-43B3-A14A-581682A91748}"/>
              </a:ext>
            </a:extLst>
          </p:cNvPr>
          <p:cNvSpPr>
            <a:spLocks noGrp="1"/>
          </p:cNvSpPr>
          <p:nvPr/>
        </p:nvSpPr>
        <p:spPr>
          <a:xfrm flipV="0">
            <a:off x="4276725" y="4343400"/>
            <a:ext cx="1428750" cy="0"/>
          </a:xfrm>
          <a:prstGeom prst="line">
            <a:avLst/>
          </a:prstGeom>
          <a:noFill/>
          <a:ln w="12859">
            <a:solidFill>
              <a:srgbClr val="98A2B3"/>
            </a:solidFill>
            <a:prstDash val="solid"/>
          </a:ln>
        </p:spPr>
      </p:sp>
      <p:sp>
        <p:nvSpPr>
          <p:cNvPr id="35" name="priceFor(cart)">
            <a:extLst>
              <a:ext uri="{FF2B5EF4-FFF2-40B4-BE49-F238E27FC236}">
                <a16:creationId xmlns:a16="http://schemas.microsoft.com/office/drawing/2014/main" id="{62191E46-43C9-4838-A906-4816182EA9BA}"/>
              </a:ext>
            </a:extLst>
          </p:cNvPr>
          <p:cNvSpPr>
            <a:spLocks noGrp="1"/>
          </p:cNvSpPr>
          <p:nvPr/>
        </p:nvSpPr>
        <p:spPr>
          <a:xfrm>
            <a:off x="4362450" y="4391025"/>
            <a:ext cx="125730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priceFor(cart)</a:t>
            </a:r>
          </a:p>
        </p:txBody>
      </p:sp>
      <p:cxnSp>
        <p:nvCxnSpPr>
          <p:cNvPr id="36" name=""/>
          <p:cNvCxnSpPr>
            <a:stCxn id="32" idx="0"/>
            <a:endCxn id="14" idx="2"/>
          </p:cNvCxnSpPr>
          <p:nvPr/>
        </p:nvCxnSpPr>
        <p:spPr>
          <a:xfrm flipH="1" flipV="1">
            <a:off x="3214688" y="3048000"/>
            <a:ext cx="1776413" cy="971550"/>
          </a:xfrm>
          <a:prstGeom prst="straightConnector1">
            <a:avLst/>
          </a:prstGeom>
          <a:ln w="15240">
            <a:solidFill>
              <a:srgbClr val="667085"/>
            </a:solidFill>
            <a:prstDash val="dash"/>
            <a:tailEnd type="none" w="med" len="med"/>
          </a:ln>
        </p:spPr>
      </p:cxnSp>
      <p:sp>
        <p:nvSpPr>
          <p:cNvPr id="37" name="UML realization triangle">
            <a:extLst>
              <a:ext uri="{FF2B5EF4-FFF2-40B4-BE49-F238E27FC236}">
                <a16:creationId xmlns:a16="http://schemas.microsoft.com/office/drawing/2014/main" id="{61313E6E-8192-4E1A-84AB-63A94A96DD8A}"/>
              </a:ext>
            </a:extLst>
          </p:cNvPr>
          <p:cNvSpPr>
            <a:spLocks noGrp="1"/>
          </p:cNvSpPr>
          <p:nvPr/>
        </p:nvSpPr>
        <p:spPr>
          <a:xfrm>
            <a:off x="3148013" y="3048000"/>
            <a:ext cx="133350" cy="133350"/>
          </a:xfrm>
          <a:prstGeom prst="triangle">
            <a:avLst/>
          </a:prstGeom>
          <a:solidFill>
            <a:srgbClr val="FFFFFF"/>
          </a:solidFill>
          <a:ln w="14288">
            <a:solidFill>
              <a:srgbClr val="667085"/>
            </a:solidFill>
          </a:ln>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Polymorphism · exempel 2</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Leveranskostnad</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Kunden kan välja standard, express eller upphämtning.</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6"/>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27"/>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28"/>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CheckoutQuote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shipping: </a:t>
            </a:r>
            <a:r>
              <a:rPr lang="en-US" sz="1340" dirty="0">
                <a:solidFill>
                  <a:srgbClr val="67E8F9"/>
                </a:solidFill>
                <a:latin typeface="Aptos Mono" pitchFamily="34" charset="0"/>
                <a:ea typeface="Aptos Mono" pitchFamily="34" charset="-122"/>
                <a:cs typeface="Aptos Mono" pitchFamily="34" charset="-120"/>
              </a:rPr>
              <a:t xml:space="preserve">ShippingOption</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totalFor</a:t>
            </a:r>
            <a:r>
              <a:rPr lang="en-US" sz="1340" dirty="0">
                <a:solidFill>
                  <a:srgbClr val="F2F4F7"/>
                </a:solidFill>
                <a:latin typeface="Aptos Mono" pitchFamily="34" charset="0"/>
                <a:ea typeface="Aptos Mono" pitchFamily="34" charset="-122"/>
                <a:cs typeface="Aptos Mono" pitchFamily="34" charset="-120"/>
              </a:rPr>
              <a:t xml:space="preserve">(order: </a:t>
            </a:r>
            <a:r>
              <a:rPr lang="en-US" sz="1340" dirty="0">
                <a:solidFill>
                  <a:srgbClr val="67E8F9"/>
                </a:solidFill>
                <a:latin typeface="Aptos Mono" pitchFamily="34" charset="0"/>
                <a:ea typeface="Aptos Mono" pitchFamily="34" charset="-122"/>
                <a:cs typeface="Aptos Mono" pitchFamily="34" charset="-120"/>
              </a:rPr>
              <a:t xml:space="preserve">Order</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Money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order.</a:t>
            </a:r>
            <a:r>
              <a:rPr lang="en-US" sz="1340" dirty="0">
                <a:solidFill>
                  <a:srgbClr val="FDE68A"/>
                </a:solidFill>
                <a:latin typeface="Aptos Mono" pitchFamily="34" charset="0"/>
                <a:ea typeface="Aptos Mono" pitchFamily="34" charset="-122"/>
                <a:cs typeface="Aptos Mono" pitchFamily="34" charset="-120"/>
              </a:rPr>
              <a:t xml:space="preserve">total</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FDE68A"/>
                </a:solidFill>
                <a:latin typeface="Aptos Mono" pitchFamily="34" charset="0"/>
                <a:ea typeface="Aptos Mono" pitchFamily="34" charset="-122"/>
                <a:cs typeface="Aptos Mono" pitchFamily="34" charset="-120"/>
              </a:rPr>
              <a:t xml:space="preserve">plus</a:t>
            </a:r>
            <a:r>
              <a:rPr lang="en-US" sz="1340" dirty="0">
                <a:solidFill>
                  <a:srgbClr val="F2F4F7"/>
                </a:solidFill>
                <a:latin typeface="Aptos Mono" pitchFamily="34" charset="0"/>
                <a:ea typeface="Aptos Mono" pitchFamily="34" charset="-122"/>
                <a:cs typeface="Aptos Mono" pitchFamily="34" charset="-120"/>
              </a:rPr>
              <a:t xml:space="preserve">(this.shipping.</a:t>
            </a:r>
            <a:r>
              <a:rPr lang="en-US" sz="1340" dirty="0">
                <a:solidFill>
                  <a:srgbClr val="FDE68A"/>
                </a:solidFill>
                <a:latin typeface="Aptos Mono" pitchFamily="34" charset="0"/>
                <a:ea typeface="Aptos Mono" pitchFamily="34" charset="-122"/>
                <a:cs typeface="Aptos Mono" pitchFamily="34" charset="-120"/>
              </a:rPr>
              <a:t xml:space="preserve">costFor</a:t>
            </a:r>
            <a:r>
              <a:rPr lang="en-US" sz="1340" dirty="0">
                <a:solidFill>
                  <a:srgbClr val="F2F4F7"/>
                </a:solidFill>
                <a:latin typeface="Aptos Mono" pitchFamily="34" charset="0"/>
                <a:ea typeface="Aptos Mono" pitchFamily="34" charset="-122"/>
                <a:cs typeface="Aptos Mono" pitchFamily="34" charset="-120"/>
              </a:rPr>
              <a:t xml:space="preserve">(order));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endParaRPr lang="en-US" sz="1340" dirty="0"/>
          </a:p>
          <a:p>
            <a:pPr indent="0" marL="0">
              <a:buNone/>
            </a:pPr>
            <a:r>
              <a:rPr lang="en-US" sz="1340" dirty="0">
                <a:solidFill>
                  <a:srgbClr val="94A3B8"/>
                </a:solidFill>
                <a:latin typeface="Aptos Mono" pitchFamily="34" charset="0"/>
                <a:ea typeface="Aptos Mono" pitchFamily="34" charset="-122"/>
                <a:cs typeface="Aptos Mono" pitchFamily="34" charset="-120"/>
              </a:rPr>
              <a:t xml:space="preserve">// No switch(shipping.type) here.</a:t>
            </a:r>
            <a:endParaRPr lang="en-US" sz="1340" dirty="0"/>
          </a:p>
        </p:txBody>
      </p:sp>
      <p:sp>
        <p:nvSpPr>
          <p:cNvPr id="13" name="Shape 29"/>
          <p:cNvSpPr/>
          <p:nvPr/>
        </p:nvSpPr>
        <p:spPr>
          <a:xfrm>
            <a:off x="658368" y="5200650"/>
            <a:ext cx="5102352" cy="1076325"/>
          </a:xfrm>
          <a:prstGeom prst="roundRect">
            <a:avLst>
              <a:gd name="adj" fmla="val 8000"/>
            </a:avLst>
          </a:prstGeom>
          <a:solidFill>
            <a:srgbClr val="FEE4E2"/>
          </a:solidFill>
          <a:ln w="12700">
            <a:solidFill>
              <a:srgbClr val="FEE4E2"/>
            </a:solidFill>
            <a:prstDash val="solid"/>
          </a:ln>
        </p:spPr>
      </p:sp>
      <p:sp>
        <p:nvSpPr>
          <p:cNvPr id="14" name="Text 30"/>
          <p:cNvSpPr/>
          <p:nvPr/>
        </p:nvSpPr>
        <p:spPr>
          <a:xfrm>
            <a:off x="795528" y="5305425"/>
            <a:ext cx="4828032" cy="238125"/>
          </a:xfrm>
          <a:prstGeom prst="rect">
            <a:avLst/>
          </a:prstGeom>
          <a:noFill/>
          <a:ln/>
        </p:spPr>
        <p:txBody>
          <a:bodyPr wrap="square" lIns="0" tIns="0" rIns="0" bIns="0" rtlCol="0" anchor="ctr">
            <a:normAutofit/>
          </a:bodyPr>
          <a:lstStyle/>
          <a:p>
            <a:pPr indent="0" marL="0">
              <a:buNone/>
            </a:pPr>
            <a:r>
              <a:rPr lang="en-US" sz="1300" b="1" dirty="0">
                <a:solidFill>
                  <a:srgbClr val="B42318"/>
                </a:solidFill>
              </a:rPr>
              <a:t>Utan mönstret</a:t>
            </a:r>
            <a:endParaRPr lang="en-US" sz="1300" dirty="0"/>
          </a:p>
        </p:txBody>
      </p:sp>
      <p:sp>
        <p:nvSpPr>
          <p:cNvPr id="15" name="Text 31"/>
          <p:cNvSpPr/>
          <p:nvPr/>
        </p:nvSpPr>
        <p:spPr>
          <a:xfrm>
            <a:off x="795528" y="5610225"/>
            <a:ext cx="4828032" cy="600075"/>
          </a:xfrm>
          <a:prstGeom prst="rect">
            <a:avLst/>
          </a:prstGeom>
          <a:noFill/>
          <a:ln/>
        </p:spPr>
        <p:txBody>
          <a:bodyPr wrap="square" lIns="0" tIns="0" rIns="0" bIns="0" rtlCol="0" anchor="t">
            <a:normAutofit/>
          </a:bodyPr>
          <a:lstStyle/>
          <a:p>
            <a:pPr indent="0" marL="0">
              <a:buNone/>
            </a:pPr>
            <a:r>
              <a:rPr lang="en-US" sz="1400" dirty="0">
                <a:solidFill>
                  <a:srgbClr val="111827"/>
                </a:solidFill>
              </a:rPr>
              <a:t>switch (shipping.type) i CheckoutService måste ändras varje gång en ny leveransvariant läggs till.</a:t>
            </a:r>
            <a:endParaRPr lang="en-US" sz="1400" dirty="0"/>
          </a:p>
        </p:txBody>
      </p:sp>
      <p:sp>
        <p:nvSpPr>
          <p:cNvPr id="16"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31</a:t>
            </a:fld>
            <a:endParaRPr lang="en-US"/>
          </a:p>
        </p:txBody>
      </p:sp>
      <p:sp>
        <p:nvSpPr>
          <p:cNvPr id="17" name="UML ShippingOption">
            <a:extLst>
              <a:ext uri="{FF2B5EF4-FFF2-40B4-BE49-F238E27FC236}">
                <a16:creationId xmlns:a16="http://schemas.microsoft.com/office/drawing/2014/main" id="{4E0E507D-A78F-401D-9BBC-239C8CAA9F3D}"/>
              </a:ext>
            </a:extLst>
          </p:cNvPr>
          <p:cNvSpPr>
            <a:spLocks noGrp="1"/>
          </p:cNvSpPr>
          <p:nvPr/>
        </p:nvSpPr>
        <p:spPr>
          <a:xfrm>
            <a:off x="2143125" y="2238375"/>
            <a:ext cx="2143125" cy="809625"/>
          </a:xfrm>
          <a:prstGeom prst="rect">
            <a:avLst/>
          </a:prstGeom>
          <a:solidFill>
            <a:srgbClr val="CCFBF1"/>
          </a:solidFill>
          <a:ln w="13335">
            <a:solidFill>
              <a:srgbClr val="0F766E"/>
            </a:solidFill>
          </a:ln>
        </p:spPr>
      </p:sp>
      <p:sp>
        <p:nvSpPr>
          <p:cNvPr id="18" name="«interface»&#10;ShippingOption">
            <a:extLst>
              <a:ext uri="{FF2B5EF4-FFF2-40B4-BE49-F238E27FC236}">
                <a16:creationId xmlns:a16="http://schemas.microsoft.com/office/drawing/2014/main" id="{E6C91104-4219-4D40-B864-8A5BB14DEFDB}"/>
              </a:ext>
            </a:extLst>
          </p:cNvPr>
          <p:cNvSpPr>
            <a:spLocks noGrp="1"/>
          </p:cNvSpPr>
          <p:nvPr/>
        </p:nvSpPr>
        <p:spPr>
          <a:xfrm>
            <a:off x="2190750" y="2266950"/>
            <a:ext cx="2047875" cy="43815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«interface»</a:t>
            </a:r>
          </a:p>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ShippingOption</a:t>
            </a:r>
          </a:p>
        </p:txBody>
      </p:sp>
      <p:sp>
        <p:nvSpPr>
          <p:cNvPr id="19" name="">
            <a:extLst>
              <a:ext uri="{FF2B5EF4-FFF2-40B4-BE49-F238E27FC236}">
                <a16:creationId xmlns:a16="http://schemas.microsoft.com/office/drawing/2014/main" id="{D9A4A1A0-D3BF-4A58-84A3-8F704050F7EE}"/>
              </a:ext>
            </a:extLst>
          </p:cNvPr>
          <p:cNvSpPr>
            <a:spLocks noGrp="1"/>
          </p:cNvSpPr>
          <p:nvPr/>
        </p:nvSpPr>
        <p:spPr>
          <a:xfrm flipV="0">
            <a:off x="2143125" y="2733675"/>
            <a:ext cx="2143125" cy="0"/>
          </a:xfrm>
          <a:prstGeom prst="line">
            <a:avLst/>
          </a:prstGeom>
          <a:noFill/>
          <a:ln w="12859">
            <a:solidFill>
              <a:srgbClr val="0F766E"/>
            </a:solidFill>
            <a:prstDash val="solid"/>
          </a:ln>
        </p:spPr>
      </p:sp>
      <p:sp>
        <p:nvSpPr>
          <p:cNvPr id="20" name="costFor(order)">
            <a:extLst>
              <a:ext uri="{FF2B5EF4-FFF2-40B4-BE49-F238E27FC236}">
                <a16:creationId xmlns:a16="http://schemas.microsoft.com/office/drawing/2014/main" id="{40319FC4-44A8-4A73-9307-8DFB884259FF}"/>
              </a:ext>
            </a:extLst>
          </p:cNvPr>
          <p:cNvSpPr>
            <a:spLocks noGrp="1"/>
          </p:cNvSpPr>
          <p:nvPr/>
        </p:nvSpPr>
        <p:spPr>
          <a:xfrm>
            <a:off x="2228850" y="2781300"/>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costFor(order)</a:t>
            </a:r>
          </a:p>
        </p:txBody>
      </p:sp>
      <p:sp>
        <p:nvSpPr>
          <p:cNvPr id="21" name="UML StandardShipping">
            <a:extLst>
              <a:ext uri="{FF2B5EF4-FFF2-40B4-BE49-F238E27FC236}">
                <a16:creationId xmlns:a16="http://schemas.microsoft.com/office/drawing/2014/main" id="{7FF19F86-8FF9-48E3-BEC7-657F74B0C0E8}"/>
              </a:ext>
            </a:extLst>
          </p:cNvPr>
          <p:cNvSpPr>
            <a:spLocks noGrp="1"/>
          </p:cNvSpPr>
          <p:nvPr/>
        </p:nvSpPr>
        <p:spPr>
          <a:xfrm>
            <a:off x="809625" y="4019550"/>
            <a:ext cx="1647825" cy="638175"/>
          </a:xfrm>
          <a:prstGeom prst="rect">
            <a:avLst/>
          </a:prstGeom>
          <a:solidFill>
            <a:srgbClr val="FFFFFF"/>
          </a:solidFill>
          <a:ln w="13335">
            <a:solidFill>
              <a:srgbClr val="98A2B3"/>
            </a:solidFill>
          </a:ln>
        </p:spPr>
      </p:sp>
      <p:sp>
        <p:nvSpPr>
          <p:cNvPr id="22" name="StandardShipping">
            <a:extLst>
              <a:ext uri="{FF2B5EF4-FFF2-40B4-BE49-F238E27FC236}">
                <a16:creationId xmlns:a16="http://schemas.microsoft.com/office/drawing/2014/main" id="{BCE4B90F-C829-4E6E-8CE8-423C575AF4A3}"/>
              </a:ext>
            </a:extLst>
          </p:cNvPr>
          <p:cNvSpPr>
            <a:spLocks noGrp="1"/>
          </p:cNvSpPr>
          <p:nvPr/>
        </p:nvSpPr>
        <p:spPr>
          <a:xfrm>
            <a:off x="857250" y="4048125"/>
            <a:ext cx="1552575" cy="26670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StandardShipping</a:t>
            </a:r>
          </a:p>
        </p:txBody>
      </p:sp>
      <p:sp>
        <p:nvSpPr>
          <p:cNvPr id="23" name="">
            <a:extLst>
              <a:ext uri="{FF2B5EF4-FFF2-40B4-BE49-F238E27FC236}">
                <a16:creationId xmlns:a16="http://schemas.microsoft.com/office/drawing/2014/main" id="{827254FB-62C3-4C38-AD23-8529F805A2B2}"/>
              </a:ext>
            </a:extLst>
          </p:cNvPr>
          <p:cNvSpPr>
            <a:spLocks noGrp="1"/>
          </p:cNvSpPr>
          <p:nvPr/>
        </p:nvSpPr>
        <p:spPr>
          <a:xfrm flipV="0">
            <a:off x="809625" y="4343400"/>
            <a:ext cx="1647825" cy="0"/>
          </a:xfrm>
          <a:prstGeom prst="line">
            <a:avLst/>
          </a:prstGeom>
          <a:noFill/>
          <a:ln w="12859">
            <a:solidFill>
              <a:srgbClr val="98A2B3"/>
            </a:solidFill>
            <a:prstDash val="solid"/>
          </a:ln>
        </p:spPr>
      </p:sp>
      <p:sp>
        <p:nvSpPr>
          <p:cNvPr id="24" name="costFor(order)">
            <a:extLst>
              <a:ext uri="{FF2B5EF4-FFF2-40B4-BE49-F238E27FC236}">
                <a16:creationId xmlns:a16="http://schemas.microsoft.com/office/drawing/2014/main" id="{7C0E6506-1B60-4B3C-9BFD-286D75FA33A4}"/>
              </a:ext>
            </a:extLst>
          </p:cNvPr>
          <p:cNvSpPr>
            <a:spLocks noGrp="1"/>
          </p:cNvSpPr>
          <p:nvPr/>
        </p:nvSpPr>
        <p:spPr>
          <a:xfrm>
            <a:off x="895350" y="4391025"/>
            <a:ext cx="14763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costFor(order)</a:t>
            </a:r>
          </a:p>
        </p:txBody>
      </p:sp>
      <p:cxnSp>
        <p:nvCxnSpPr>
          <p:cNvPr id="25" name=""/>
          <p:cNvCxnSpPr>
            <a:stCxn id="21" idx="0"/>
            <a:endCxn id="17" idx="2"/>
          </p:cNvCxnSpPr>
          <p:nvPr/>
        </p:nvCxnSpPr>
        <p:spPr>
          <a:xfrm flipV="1">
            <a:off x="1633538" y="3048000"/>
            <a:ext cx="1581150" cy="971550"/>
          </a:xfrm>
          <a:prstGeom prst="straightConnector1">
            <a:avLst/>
          </a:prstGeom>
          <a:ln w="15240">
            <a:solidFill>
              <a:srgbClr val="667085"/>
            </a:solidFill>
            <a:prstDash val="dash"/>
            <a:tailEnd type="none" w="med" len="med"/>
          </a:ln>
        </p:spPr>
      </p:cxnSp>
      <p:sp>
        <p:nvSpPr>
          <p:cNvPr id="26" name="UML realization triangle">
            <a:extLst>
              <a:ext uri="{FF2B5EF4-FFF2-40B4-BE49-F238E27FC236}">
                <a16:creationId xmlns:a16="http://schemas.microsoft.com/office/drawing/2014/main" id="{4D79AB46-71C6-4507-8077-DC256D92A9D6}"/>
              </a:ext>
            </a:extLst>
          </p:cNvPr>
          <p:cNvSpPr>
            <a:spLocks noGrp="1"/>
          </p:cNvSpPr>
          <p:nvPr/>
        </p:nvSpPr>
        <p:spPr>
          <a:xfrm>
            <a:off x="3148013" y="3048000"/>
            <a:ext cx="133350" cy="133350"/>
          </a:xfrm>
          <a:prstGeom prst="triangle">
            <a:avLst/>
          </a:prstGeom>
          <a:solidFill>
            <a:srgbClr val="FFFFFF"/>
          </a:solidFill>
          <a:ln w="14288">
            <a:solidFill>
              <a:srgbClr val="667085"/>
            </a:solidFill>
          </a:ln>
        </p:spPr>
      </p:sp>
      <p:sp>
        <p:nvSpPr>
          <p:cNvPr id="27" name="UML ExpressShipping">
            <a:extLst>
              <a:ext uri="{FF2B5EF4-FFF2-40B4-BE49-F238E27FC236}">
                <a16:creationId xmlns:a16="http://schemas.microsoft.com/office/drawing/2014/main" id="{458C5EBB-3779-4E87-BFC7-5FF900393C4D}"/>
              </a:ext>
            </a:extLst>
          </p:cNvPr>
          <p:cNvSpPr>
            <a:spLocks noGrp="1"/>
          </p:cNvSpPr>
          <p:nvPr/>
        </p:nvSpPr>
        <p:spPr>
          <a:xfrm>
            <a:off x="2590800" y="4019550"/>
            <a:ext cx="1638300" cy="638175"/>
          </a:xfrm>
          <a:prstGeom prst="rect">
            <a:avLst/>
          </a:prstGeom>
          <a:solidFill>
            <a:srgbClr val="FFFFFF"/>
          </a:solidFill>
          <a:ln w="13335">
            <a:solidFill>
              <a:srgbClr val="98A2B3"/>
            </a:solidFill>
          </a:ln>
        </p:spPr>
      </p:sp>
      <p:sp>
        <p:nvSpPr>
          <p:cNvPr id="28" name="ExpressShipping">
            <a:extLst>
              <a:ext uri="{FF2B5EF4-FFF2-40B4-BE49-F238E27FC236}">
                <a16:creationId xmlns:a16="http://schemas.microsoft.com/office/drawing/2014/main" id="{8F8774BC-8364-4CE9-9C6A-E30621720A62}"/>
              </a:ext>
            </a:extLst>
          </p:cNvPr>
          <p:cNvSpPr>
            <a:spLocks noGrp="1"/>
          </p:cNvSpPr>
          <p:nvPr/>
        </p:nvSpPr>
        <p:spPr>
          <a:xfrm>
            <a:off x="2638425" y="4048125"/>
            <a:ext cx="1543050" cy="26670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ExpressShipping</a:t>
            </a:r>
          </a:p>
        </p:txBody>
      </p:sp>
      <p:sp>
        <p:nvSpPr>
          <p:cNvPr id="29" name="">
            <a:extLst>
              <a:ext uri="{FF2B5EF4-FFF2-40B4-BE49-F238E27FC236}">
                <a16:creationId xmlns:a16="http://schemas.microsoft.com/office/drawing/2014/main" id="{C44F1D6D-DAEB-4158-8348-8C0A8082A723}"/>
              </a:ext>
            </a:extLst>
          </p:cNvPr>
          <p:cNvSpPr>
            <a:spLocks noGrp="1"/>
          </p:cNvSpPr>
          <p:nvPr/>
        </p:nvSpPr>
        <p:spPr>
          <a:xfrm flipV="0">
            <a:off x="2590800" y="4343400"/>
            <a:ext cx="1638300" cy="0"/>
          </a:xfrm>
          <a:prstGeom prst="line">
            <a:avLst/>
          </a:prstGeom>
          <a:noFill/>
          <a:ln w="12859">
            <a:solidFill>
              <a:srgbClr val="98A2B3"/>
            </a:solidFill>
            <a:prstDash val="solid"/>
          </a:ln>
        </p:spPr>
      </p:sp>
      <p:sp>
        <p:nvSpPr>
          <p:cNvPr id="30" name="costFor(order)">
            <a:extLst>
              <a:ext uri="{FF2B5EF4-FFF2-40B4-BE49-F238E27FC236}">
                <a16:creationId xmlns:a16="http://schemas.microsoft.com/office/drawing/2014/main" id="{32CD5177-79C1-4B05-B7CD-A47D2CED5558}"/>
              </a:ext>
            </a:extLst>
          </p:cNvPr>
          <p:cNvSpPr>
            <a:spLocks noGrp="1"/>
          </p:cNvSpPr>
          <p:nvPr/>
        </p:nvSpPr>
        <p:spPr>
          <a:xfrm>
            <a:off x="2676525" y="4391025"/>
            <a:ext cx="146685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costFor(order)</a:t>
            </a:r>
          </a:p>
        </p:txBody>
      </p:sp>
      <p:cxnSp>
        <p:nvCxnSpPr>
          <p:cNvPr id="31" name=""/>
          <p:cNvCxnSpPr>
            <a:stCxn id="27" idx="0"/>
            <a:endCxn id="17" idx="2"/>
          </p:cNvCxnSpPr>
          <p:nvPr/>
        </p:nvCxnSpPr>
        <p:spPr>
          <a:xfrm flipH="1" flipV="1">
            <a:off x="3214688" y="3048000"/>
            <a:ext cx="195263" cy="971550"/>
          </a:xfrm>
          <a:prstGeom prst="straightConnector1">
            <a:avLst/>
          </a:prstGeom>
          <a:ln w="15240">
            <a:solidFill>
              <a:srgbClr val="667085"/>
            </a:solidFill>
            <a:prstDash val="dash"/>
            <a:tailEnd type="none" w="med" len="med"/>
          </a:ln>
        </p:spPr>
      </p:cxnSp>
      <p:sp>
        <p:nvSpPr>
          <p:cNvPr id="32" name="UML realization triangle">
            <a:extLst>
              <a:ext uri="{FF2B5EF4-FFF2-40B4-BE49-F238E27FC236}">
                <a16:creationId xmlns:a16="http://schemas.microsoft.com/office/drawing/2014/main" id="{7850158F-9A7A-43F5-AC2C-5E45CF973C52}"/>
              </a:ext>
            </a:extLst>
          </p:cNvPr>
          <p:cNvSpPr>
            <a:spLocks noGrp="1"/>
          </p:cNvSpPr>
          <p:nvPr/>
        </p:nvSpPr>
        <p:spPr>
          <a:xfrm>
            <a:off x="3148013" y="3048000"/>
            <a:ext cx="133350" cy="133350"/>
          </a:xfrm>
          <a:prstGeom prst="triangle">
            <a:avLst/>
          </a:prstGeom>
          <a:solidFill>
            <a:srgbClr val="FFFFFF"/>
          </a:solidFill>
          <a:ln w="14288">
            <a:solidFill>
              <a:srgbClr val="667085"/>
            </a:solidFill>
          </a:ln>
        </p:spPr>
      </p:sp>
      <p:sp>
        <p:nvSpPr>
          <p:cNvPr id="33" name="UML Pickup">
            <a:extLst>
              <a:ext uri="{FF2B5EF4-FFF2-40B4-BE49-F238E27FC236}">
                <a16:creationId xmlns:a16="http://schemas.microsoft.com/office/drawing/2014/main" id="{C960432D-2844-4EBC-826D-BD4A2910AF49}"/>
              </a:ext>
            </a:extLst>
          </p:cNvPr>
          <p:cNvSpPr>
            <a:spLocks noGrp="1"/>
          </p:cNvSpPr>
          <p:nvPr/>
        </p:nvSpPr>
        <p:spPr>
          <a:xfrm>
            <a:off x="4362450" y="4019550"/>
            <a:ext cx="1333500" cy="638175"/>
          </a:xfrm>
          <a:prstGeom prst="rect">
            <a:avLst/>
          </a:prstGeom>
          <a:solidFill>
            <a:srgbClr val="FFFFFF"/>
          </a:solidFill>
          <a:ln w="13335">
            <a:solidFill>
              <a:srgbClr val="98A2B3"/>
            </a:solidFill>
          </a:ln>
        </p:spPr>
      </p:sp>
      <p:sp>
        <p:nvSpPr>
          <p:cNvPr id="34" name="Pickup">
            <a:extLst>
              <a:ext uri="{FF2B5EF4-FFF2-40B4-BE49-F238E27FC236}">
                <a16:creationId xmlns:a16="http://schemas.microsoft.com/office/drawing/2014/main" id="{F2357658-9A92-4383-8D32-5A84421E47C1}"/>
              </a:ext>
            </a:extLst>
          </p:cNvPr>
          <p:cNvSpPr>
            <a:spLocks noGrp="1"/>
          </p:cNvSpPr>
          <p:nvPr/>
        </p:nvSpPr>
        <p:spPr>
          <a:xfrm>
            <a:off x="4410075" y="4048125"/>
            <a:ext cx="1238250" cy="26670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Pickup</a:t>
            </a:r>
          </a:p>
        </p:txBody>
      </p:sp>
      <p:sp>
        <p:nvSpPr>
          <p:cNvPr id="35" name="">
            <a:extLst>
              <a:ext uri="{FF2B5EF4-FFF2-40B4-BE49-F238E27FC236}">
                <a16:creationId xmlns:a16="http://schemas.microsoft.com/office/drawing/2014/main" id="{10DEDB54-F064-4926-B947-5C2A4A93F41B}"/>
              </a:ext>
            </a:extLst>
          </p:cNvPr>
          <p:cNvSpPr>
            <a:spLocks noGrp="1"/>
          </p:cNvSpPr>
          <p:nvPr/>
        </p:nvSpPr>
        <p:spPr>
          <a:xfrm flipV="0">
            <a:off x="4362450" y="4343400"/>
            <a:ext cx="1333500" cy="0"/>
          </a:xfrm>
          <a:prstGeom prst="line">
            <a:avLst/>
          </a:prstGeom>
          <a:noFill/>
          <a:ln w="12859">
            <a:solidFill>
              <a:srgbClr val="98A2B3"/>
            </a:solidFill>
            <a:prstDash val="solid"/>
          </a:ln>
        </p:spPr>
      </p:sp>
      <p:sp>
        <p:nvSpPr>
          <p:cNvPr id="36" name="costFor(order)">
            <a:extLst>
              <a:ext uri="{FF2B5EF4-FFF2-40B4-BE49-F238E27FC236}">
                <a16:creationId xmlns:a16="http://schemas.microsoft.com/office/drawing/2014/main" id="{18CEB700-227C-47B7-A88D-109655E38181}"/>
              </a:ext>
            </a:extLst>
          </p:cNvPr>
          <p:cNvSpPr>
            <a:spLocks noGrp="1"/>
          </p:cNvSpPr>
          <p:nvPr/>
        </p:nvSpPr>
        <p:spPr>
          <a:xfrm>
            <a:off x="4448175" y="4391025"/>
            <a:ext cx="116205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costFor(order)</a:t>
            </a:r>
          </a:p>
        </p:txBody>
      </p:sp>
      <p:cxnSp>
        <p:nvCxnSpPr>
          <p:cNvPr id="37" name=""/>
          <p:cNvCxnSpPr>
            <a:stCxn id="33" idx="0"/>
            <a:endCxn id="17" idx="2"/>
          </p:cNvCxnSpPr>
          <p:nvPr/>
        </p:nvCxnSpPr>
        <p:spPr>
          <a:xfrm flipH="1" flipV="1">
            <a:off x="3214688" y="3048000"/>
            <a:ext cx="1814513" cy="971550"/>
          </a:xfrm>
          <a:prstGeom prst="straightConnector1">
            <a:avLst/>
          </a:prstGeom>
          <a:ln w="15240">
            <a:solidFill>
              <a:srgbClr val="667085"/>
            </a:solidFill>
            <a:prstDash val="dash"/>
            <a:tailEnd type="none" w="med" len="med"/>
          </a:ln>
        </p:spPr>
      </p:cxnSp>
      <p:sp>
        <p:nvSpPr>
          <p:cNvPr id="38" name="UML realization triangle">
            <a:extLst>
              <a:ext uri="{FF2B5EF4-FFF2-40B4-BE49-F238E27FC236}">
                <a16:creationId xmlns:a16="http://schemas.microsoft.com/office/drawing/2014/main" id="{4665A06A-D7B4-4584-9304-C8439F8DACA2}"/>
              </a:ext>
            </a:extLst>
          </p:cNvPr>
          <p:cNvSpPr>
            <a:spLocks noGrp="1"/>
          </p:cNvSpPr>
          <p:nvPr/>
        </p:nvSpPr>
        <p:spPr>
          <a:xfrm>
            <a:off x="3148013" y="3048000"/>
            <a:ext cx="133350" cy="133350"/>
          </a:xfrm>
          <a:prstGeom prst="triangle">
            <a:avLst/>
          </a:prstGeom>
          <a:solidFill>
            <a:srgbClr val="FFFFFF"/>
          </a:solidFill>
          <a:ln w="14288">
            <a:solidFill>
              <a:srgbClr val="667085"/>
            </a:solidFill>
          </a:ln>
        </p:spPr>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7. Pure Fabrication</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GRASP · ansvarsfördelning</a:t>
            </a:r>
            <a:endParaRPr lang="en-US" sz="1300" dirty="0"/>
          </a:p>
        </p:txBody>
      </p:sp>
      <p:sp>
        <p:nvSpPr>
          <p:cNvPr id="4" name="Text 2"/>
          <p:cNvSpPr/>
          <p:nvPr/>
        </p:nvSpPr>
        <p:spPr>
          <a:xfrm>
            <a:off x="685800" y="1298448"/>
            <a:ext cx="6766560" cy="1234440"/>
          </a:xfrm>
          <a:prstGeom prst="rect">
            <a:avLst/>
          </a:prstGeom>
          <a:noFill/>
          <a:ln/>
        </p:spPr>
        <p:txBody>
          <a:bodyPr wrap="square" lIns="0" tIns="0" rIns="0" bIns="0" rtlCol="0" anchor="ctr">
            <a:normAutofit/>
          </a:bodyPr>
          <a:lstStyle/>
          <a:p>
            <a:pPr indent="0" marL="0">
              <a:buNone/>
            </a:pPr>
            <a:r>
              <a:rPr lang="en-US" sz="2500" b="1" dirty="0">
                <a:solidFill>
                  <a:srgbClr val="111827"/>
                </a:solidFill>
              </a:rPr>
              <a:t>Skapa ett designobjekt som inte motsvarar ett naturligt domänbegrepp när det ger bättre cohesion, coupling eller återanvändning.</a:t>
            </a:r>
            <a:endParaRPr lang="en-US" sz="2500" dirty="0"/>
          </a:p>
        </p:txBody>
      </p:sp>
      <p:sp>
        <p:nvSpPr>
          <p:cNvPr id="5" name="Shape 3"/>
          <p:cNvSpPr/>
          <p:nvPr/>
        </p:nvSpPr>
        <p:spPr>
          <a:xfrm>
            <a:off x="7818120" y="1234440"/>
            <a:ext cx="3611880" cy="1417320"/>
          </a:xfrm>
          <a:prstGeom prst="roundRect">
            <a:avLst>
              <a:gd name="adj" fmla="val 5161"/>
            </a:avLst>
          </a:prstGeom>
          <a:solidFill>
            <a:srgbClr val="CCFBF1"/>
          </a:solidFill>
          <a:ln w="12700">
            <a:solidFill>
              <a:srgbClr val="CCFBF1"/>
            </a:solidFill>
            <a:prstDash val="solid"/>
          </a:ln>
        </p:spPr>
      </p:sp>
      <p:sp>
        <p:nvSpPr>
          <p:cNvPr id="6" name="Text 4"/>
          <p:cNvSpPr/>
          <p:nvPr/>
        </p:nvSpPr>
        <p:spPr>
          <a:xfrm>
            <a:off x="8065008" y="1508760"/>
            <a:ext cx="3108960" cy="201168"/>
          </a:xfrm>
          <a:prstGeom prst="rect">
            <a:avLst/>
          </a:prstGeom>
          <a:noFill/>
          <a:ln/>
        </p:spPr>
        <p:txBody>
          <a:bodyPr wrap="square" lIns="0" tIns="0" rIns="0" bIns="0" rtlCol="0" anchor="ctr"/>
          <a:lstStyle/>
          <a:p>
            <a:pPr algn="ctr" indent="0" marL="0">
              <a:buNone/>
            </a:pPr>
            <a:r>
              <a:rPr lang="en-US" sz="1100" b="1" dirty="0">
                <a:solidFill>
                  <a:srgbClr val="0F766E"/>
                </a:solidFill>
              </a:rPr>
              <a:t>DESIGNFRÅGA</a:t>
            </a:r>
            <a:endParaRPr lang="en-US" sz="1100" dirty="0"/>
          </a:p>
        </p:txBody>
      </p:sp>
      <p:sp>
        <p:nvSpPr>
          <p:cNvPr id="7" name="Text 5"/>
          <p:cNvSpPr/>
          <p:nvPr/>
        </p:nvSpPr>
        <p:spPr>
          <a:xfrm>
            <a:off x="8065008" y="1810512"/>
            <a:ext cx="3108960" cy="566928"/>
          </a:xfrm>
          <a:prstGeom prst="rect">
            <a:avLst/>
          </a:prstGeom>
          <a:noFill/>
          <a:ln/>
        </p:spPr>
        <p:txBody>
          <a:bodyPr wrap="square" lIns="0" tIns="0" rIns="0" bIns="0" rtlCol="0" anchor="ctr">
            <a:normAutofit/>
          </a:bodyPr>
          <a:lstStyle/>
          <a:p>
            <a:pPr algn="ctr" indent="0" marL="0">
              <a:buNone/>
            </a:pPr>
            <a:r>
              <a:rPr lang="en-US" sz="1800" b="1" dirty="0">
                <a:solidFill>
                  <a:srgbClr val="111827"/>
                </a:solidFill>
              </a:rPr>
              <a:t>Behöver vi ett tekniskt ansvar som inte passar i domänobjekten?</a:t>
            </a:r>
            <a:endParaRPr lang="en-US" sz="1800" dirty="0"/>
          </a:p>
        </p:txBody>
      </p:sp>
      <p:sp>
        <p:nvSpPr>
          <p:cNvPr id="8" name="Shape 6"/>
          <p:cNvSpPr/>
          <p:nvPr/>
        </p:nvSpPr>
        <p:spPr>
          <a:xfrm>
            <a:off x="685800" y="3063240"/>
            <a:ext cx="10744200" cy="1097280"/>
          </a:xfrm>
          <a:prstGeom prst="roundRect">
            <a:avLst>
              <a:gd name="adj" fmla="val 5000"/>
            </a:avLst>
          </a:prstGeom>
          <a:solidFill>
            <a:srgbClr val="D1E9FF"/>
          </a:solidFill>
          <a:ln w="12700">
            <a:solidFill>
              <a:srgbClr val="D1E9FF"/>
            </a:solidFill>
            <a:prstDash val="solid"/>
          </a:ln>
        </p:spPr>
      </p:sp>
      <p:sp>
        <p:nvSpPr>
          <p:cNvPr id="9" name="Text 7"/>
          <p:cNvSpPr/>
          <p:nvPr/>
        </p:nvSpPr>
        <p:spPr>
          <a:xfrm>
            <a:off x="822960" y="3172968"/>
            <a:ext cx="1046988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Inte en regelbok</a:t>
            </a:r>
            <a:endParaRPr lang="en-US" sz="1300" dirty="0"/>
          </a:p>
        </p:txBody>
      </p:sp>
      <p:sp>
        <p:nvSpPr>
          <p:cNvPr id="10" name="Text 8"/>
          <p:cNvSpPr/>
          <p:nvPr/>
        </p:nvSpPr>
        <p:spPr>
          <a:xfrm>
            <a:off x="822960" y="3456432"/>
            <a:ext cx="10469880" cy="621792"/>
          </a:xfrm>
          <a:prstGeom prst="rect">
            <a:avLst/>
          </a:prstGeom>
          <a:noFill/>
          <a:ln/>
        </p:spPr>
        <p:txBody>
          <a:bodyPr wrap="square" lIns="0" tIns="0" rIns="0" bIns="0" rtlCol="0" anchor="t">
            <a:normAutofit/>
          </a:bodyPr>
          <a:lstStyle/>
          <a:p>
            <a:pPr indent="0" marL="0">
              <a:buNone/>
            </a:pPr>
            <a:r>
              <a:rPr lang="en-US" sz="1400" dirty="0">
                <a:solidFill>
                  <a:srgbClr val="111827"/>
                </a:solidFill>
              </a:rPr>
              <a:t>Pure Fabrication är inte en “skräplåda”. Det nya objektet måste få ett tydligt, sammanhängande tekniskt ansvar.</a:t>
            </a:r>
            <a:endParaRPr lang="en-US" sz="1400" dirty="0"/>
          </a:p>
        </p:txBody>
      </p:sp>
      <p:sp>
        <p:nvSpPr>
          <p:cNvPr id="11" name="Text 9"/>
          <p:cNvSpPr/>
          <p:nvPr/>
        </p:nvSpPr>
        <p:spPr>
          <a:xfrm>
            <a:off x="704088" y="4663440"/>
            <a:ext cx="10698480" cy="640080"/>
          </a:xfrm>
          <a:prstGeom prst="rect">
            <a:avLst/>
          </a:prstGeom>
          <a:noFill/>
          <a:ln/>
        </p:spPr>
        <p:txBody>
          <a:bodyPr wrap="square" lIns="0" tIns="0" rIns="0" bIns="0" rtlCol="0" anchor="ctr">
            <a:normAutofit/>
          </a:bodyPr>
          <a:lstStyle/>
          <a:p>
            <a:pPr indent="0" marL="0">
              <a:buNone/>
            </a:pPr>
            <a:r>
              <a:rPr lang="en-US" sz="1900" dirty="0">
                <a:solidFill>
                  <a:srgbClr val="344054"/>
                </a:solidFill>
              </a:rPr>
              <a:t>GRASP hjälper oss att motivera ett ansvar. Samma designbeslut kan stödja flera mönster samtidigt.</a:t>
            </a:r>
            <a:endParaRPr lang="en-US" sz="19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Pure Fabrication · exempel 1</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Repository</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Produkter ska kunna laddas och sparas utan att Product kan SQL.</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15"/>
          <p:cNvSpPr/>
          <p:nvPr/>
        </p:nvSpPr>
        <p:spPr>
          <a:xfrm>
            <a:off x="1124712" y="4297680"/>
            <a:ext cx="4160520" cy="960120"/>
          </a:xfrm>
          <a:prstGeom prst="roundRect">
            <a:avLst>
              <a:gd name="adj" fmla="val 5714"/>
            </a:avLst>
          </a:prstGeom>
          <a:solidFill>
            <a:srgbClr val="D1E9FF"/>
          </a:solidFill>
          <a:ln w="12700">
            <a:solidFill>
              <a:srgbClr val="D1E9FF"/>
            </a:solidFill>
            <a:prstDash val="solid"/>
          </a:ln>
        </p:spPr>
      </p:sp>
      <p:sp>
        <p:nvSpPr>
          <p:cNvPr id="11" name="Text 16"/>
          <p:cNvSpPr/>
          <p:nvPr/>
        </p:nvSpPr>
        <p:spPr>
          <a:xfrm>
            <a:off x="1261872" y="4407408"/>
            <a:ext cx="388620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Inte i domänmodellen</a:t>
            </a:r>
            <a:endParaRPr lang="en-US" sz="1300" dirty="0"/>
          </a:p>
        </p:txBody>
      </p:sp>
      <p:sp>
        <p:nvSpPr>
          <p:cNvPr id="12" name="Text 17"/>
          <p:cNvSpPr/>
          <p:nvPr/>
        </p:nvSpPr>
        <p:spPr>
          <a:xfrm>
            <a:off x="1261872" y="4690872"/>
            <a:ext cx="3886200" cy="484632"/>
          </a:xfrm>
          <a:prstGeom prst="rect">
            <a:avLst/>
          </a:prstGeom>
          <a:noFill/>
          <a:ln/>
        </p:spPr>
        <p:txBody>
          <a:bodyPr wrap="square" lIns="0" tIns="0" rIns="0" bIns="0" rtlCol="0" anchor="t">
            <a:normAutofit/>
          </a:bodyPr>
          <a:lstStyle/>
          <a:p>
            <a:pPr indent="0" marL="0">
              <a:buNone/>
            </a:pPr>
            <a:r>
              <a:rPr lang="en-US" sz="1400" dirty="0">
                <a:solidFill>
                  <a:srgbClr val="111827"/>
                </a:solidFill>
              </a:rPr>
              <a:t>Repository introduceras för designkvalitet, inte för att det finns ett repository i verksamheten.</a:t>
            </a:r>
            <a:endParaRPr lang="en-US" sz="1400" dirty="0"/>
          </a:p>
        </p:txBody>
      </p:sp>
      <p:sp>
        <p:nvSpPr>
          <p:cNvPr id="13" name="Shape 18"/>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4" name="Text 19"/>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5" name="Text 20"/>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SqlProductRepository</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implements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ProductRepository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db: </a:t>
            </a:r>
            <a:r>
              <a:rPr lang="en-US" sz="1340" dirty="0">
                <a:solidFill>
                  <a:srgbClr val="67E8F9"/>
                </a:solidFill>
                <a:latin typeface="Aptos Mono" pitchFamily="34" charset="0"/>
                <a:ea typeface="Aptos Mono" pitchFamily="34" charset="-122"/>
                <a:cs typeface="Aptos Mono" pitchFamily="34" charset="-120"/>
              </a:rPr>
              <a:t xml:space="preserve">Database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async</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save</a:t>
            </a:r>
            <a:r>
              <a:rPr lang="en-US" sz="1340" dirty="0">
                <a:solidFill>
                  <a:srgbClr val="F2F4F7"/>
                </a:solidFill>
                <a:latin typeface="Aptos Mono" pitchFamily="34" charset="0"/>
                <a:ea typeface="Aptos Mono" pitchFamily="34" charset="-122"/>
                <a:cs typeface="Aptos Mono" pitchFamily="34" charset="-120"/>
              </a:rPr>
              <a:t xml:space="preserve">(product: </a:t>
            </a:r>
            <a:r>
              <a:rPr lang="en-US" sz="1340" dirty="0">
                <a:solidFill>
                  <a:srgbClr val="67E8F9"/>
                </a:solidFill>
                <a:latin typeface="Aptos Mono" pitchFamily="34" charset="0"/>
                <a:ea typeface="Aptos Mono" pitchFamily="34" charset="-122"/>
                <a:cs typeface="Aptos Mono" pitchFamily="34" charset="-120"/>
              </a:rPr>
              <a:t xml:space="preserve">Product</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C4B5FD"/>
                </a:solidFill>
                <a:latin typeface="Aptos Mono" pitchFamily="34" charset="0"/>
                <a:ea typeface="Aptos Mono" pitchFamily="34" charset="-122"/>
                <a:cs typeface="Aptos Mono" pitchFamily="34" charset="-120"/>
              </a:rPr>
              <a:t xml:space="preserve">void</a:t>
            </a:r>
            <a:r>
              <a:rPr lang="en-US" sz="1340" dirty="0">
                <a:solidFill>
                  <a:srgbClr val="F2F4F7"/>
                </a:solidFill>
                <a:latin typeface="Aptos Mono" pitchFamily="34" charset="0"/>
                <a:ea typeface="Aptos Mono" pitchFamily="34" charset="-122"/>
                <a:cs typeface="Aptos Mono" pitchFamily="34" charset="-120"/>
              </a:rPr>
              <a:t xml:space="preserve">&gt;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this.db.</a:t>
            </a:r>
            <a:r>
              <a:rPr lang="en-US" sz="1340" dirty="0">
                <a:solidFill>
                  <a:srgbClr val="FDE68A"/>
                </a:solidFill>
                <a:latin typeface="Aptos Mono" pitchFamily="34" charset="0"/>
                <a:ea typeface="Aptos Mono" pitchFamily="34" charset="-122"/>
                <a:cs typeface="Aptos Mono" pitchFamily="34" charset="-120"/>
              </a:rPr>
              <a:t xml:space="preserve">execute</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A7F3D0"/>
                </a:solidFill>
                <a:latin typeface="Aptos Mono" pitchFamily="34" charset="0"/>
                <a:ea typeface="Aptos Mono" pitchFamily="34" charset="-122"/>
                <a:cs typeface="Aptos Mono" pitchFamily="34" charset="-120"/>
              </a:rPr>
              <a:t xml:space="preserve">'UPDATE products SET name=?, price=? WHERE id=?'</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[product.name, product.price.amount, product.id]</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6"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33</a:t>
            </a:fld>
            <a:endParaRPr lang="en-US"/>
          </a:p>
        </p:txBody>
      </p:sp>
      <p:sp>
        <p:nvSpPr>
          <p:cNvPr id="17" name="UML Product">
            <a:extLst>
              <a:ext uri="{FF2B5EF4-FFF2-40B4-BE49-F238E27FC236}">
                <a16:creationId xmlns:a16="http://schemas.microsoft.com/office/drawing/2014/main" id="{9B9B0ACF-E0CA-42FC-9E6B-DD3336000C62}"/>
              </a:ext>
            </a:extLst>
          </p:cNvPr>
          <p:cNvSpPr>
            <a:spLocks noGrp="1"/>
          </p:cNvSpPr>
          <p:nvPr/>
        </p:nvSpPr>
        <p:spPr>
          <a:xfrm>
            <a:off x="1000125" y="2647950"/>
            <a:ext cx="1666875" cy="1038225"/>
          </a:xfrm>
          <a:prstGeom prst="rect">
            <a:avLst/>
          </a:prstGeom>
          <a:solidFill>
            <a:srgbClr val="FFFFFF"/>
          </a:solidFill>
          <a:ln w="13335">
            <a:solidFill>
              <a:srgbClr val="98A2B3"/>
            </a:solidFill>
          </a:ln>
        </p:spPr>
      </p:sp>
      <p:sp>
        <p:nvSpPr>
          <p:cNvPr id="18" name="Product">
            <a:extLst>
              <a:ext uri="{FF2B5EF4-FFF2-40B4-BE49-F238E27FC236}">
                <a16:creationId xmlns:a16="http://schemas.microsoft.com/office/drawing/2014/main" id="{FB8DB992-B58C-4C00-BB3B-6A1536959119}"/>
              </a:ext>
            </a:extLst>
          </p:cNvPr>
          <p:cNvSpPr>
            <a:spLocks noGrp="1"/>
          </p:cNvSpPr>
          <p:nvPr/>
        </p:nvSpPr>
        <p:spPr>
          <a:xfrm>
            <a:off x="1047750" y="2676525"/>
            <a:ext cx="15716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Product</a:t>
            </a:r>
          </a:p>
        </p:txBody>
      </p:sp>
      <p:sp>
        <p:nvSpPr>
          <p:cNvPr id="19" name="">
            <a:extLst>
              <a:ext uri="{FF2B5EF4-FFF2-40B4-BE49-F238E27FC236}">
                <a16:creationId xmlns:a16="http://schemas.microsoft.com/office/drawing/2014/main" id="{C05C416D-AB94-4F8D-B6A6-803E6A82C37D}"/>
              </a:ext>
            </a:extLst>
          </p:cNvPr>
          <p:cNvSpPr>
            <a:spLocks noGrp="1"/>
          </p:cNvSpPr>
          <p:nvPr/>
        </p:nvSpPr>
        <p:spPr>
          <a:xfrm flipV="0">
            <a:off x="1000125" y="2971800"/>
            <a:ext cx="1666875" cy="0"/>
          </a:xfrm>
          <a:prstGeom prst="line">
            <a:avLst/>
          </a:prstGeom>
          <a:noFill/>
          <a:ln w="12859">
            <a:solidFill>
              <a:srgbClr val="98A2B3"/>
            </a:solidFill>
            <a:prstDash val="solid"/>
          </a:ln>
        </p:spPr>
      </p:sp>
      <p:sp>
        <p:nvSpPr>
          <p:cNvPr id="20" name="id&#10;name&#10;price">
            <a:extLst>
              <a:ext uri="{FF2B5EF4-FFF2-40B4-BE49-F238E27FC236}">
                <a16:creationId xmlns:a16="http://schemas.microsoft.com/office/drawing/2014/main" id="{44FAB577-FA3B-4E29-93BE-989B4DCD3C36}"/>
              </a:ext>
            </a:extLst>
          </p:cNvPr>
          <p:cNvSpPr>
            <a:spLocks noGrp="1"/>
          </p:cNvSpPr>
          <p:nvPr/>
        </p:nvSpPr>
        <p:spPr>
          <a:xfrm>
            <a:off x="1085850" y="3019425"/>
            <a:ext cx="1495425" cy="61912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id</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name</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price</a:t>
            </a:r>
          </a:p>
        </p:txBody>
      </p:sp>
      <p:sp>
        <p:nvSpPr>
          <p:cNvPr id="21" name="UML ProductRepository">
            <a:extLst>
              <a:ext uri="{FF2B5EF4-FFF2-40B4-BE49-F238E27FC236}">
                <a16:creationId xmlns:a16="http://schemas.microsoft.com/office/drawing/2014/main" id="{EC67898A-879D-40F5-B16A-ABFC54A563EC}"/>
              </a:ext>
            </a:extLst>
          </p:cNvPr>
          <p:cNvSpPr>
            <a:spLocks noGrp="1"/>
          </p:cNvSpPr>
          <p:nvPr/>
        </p:nvSpPr>
        <p:spPr>
          <a:xfrm>
            <a:off x="3286125" y="2647950"/>
            <a:ext cx="2238375" cy="838200"/>
          </a:xfrm>
          <a:prstGeom prst="rect">
            <a:avLst/>
          </a:prstGeom>
          <a:solidFill>
            <a:srgbClr val="CCFBF1"/>
          </a:solidFill>
          <a:ln w="13335">
            <a:solidFill>
              <a:srgbClr val="0F766E"/>
            </a:solidFill>
          </a:ln>
        </p:spPr>
      </p:sp>
      <p:sp>
        <p:nvSpPr>
          <p:cNvPr id="22" name="ProductRepository">
            <a:extLst>
              <a:ext uri="{FF2B5EF4-FFF2-40B4-BE49-F238E27FC236}">
                <a16:creationId xmlns:a16="http://schemas.microsoft.com/office/drawing/2014/main" id="{035BB11A-8EE6-4EBF-BD99-59B1428290AE}"/>
              </a:ext>
            </a:extLst>
          </p:cNvPr>
          <p:cNvSpPr>
            <a:spLocks noGrp="1"/>
          </p:cNvSpPr>
          <p:nvPr/>
        </p:nvSpPr>
        <p:spPr>
          <a:xfrm>
            <a:off x="3333750" y="2676525"/>
            <a:ext cx="21431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ProductRepository</a:t>
            </a:r>
          </a:p>
        </p:txBody>
      </p:sp>
      <p:sp>
        <p:nvSpPr>
          <p:cNvPr id="23" name="">
            <a:extLst>
              <a:ext uri="{FF2B5EF4-FFF2-40B4-BE49-F238E27FC236}">
                <a16:creationId xmlns:a16="http://schemas.microsoft.com/office/drawing/2014/main" id="{5DCCF9B4-6823-4361-8CA6-53CAE6A5E9B5}"/>
              </a:ext>
            </a:extLst>
          </p:cNvPr>
          <p:cNvSpPr>
            <a:spLocks noGrp="1"/>
          </p:cNvSpPr>
          <p:nvPr/>
        </p:nvSpPr>
        <p:spPr>
          <a:xfrm flipV="0">
            <a:off x="3286125" y="2971800"/>
            <a:ext cx="2238375" cy="0"/>
          </a:xfrm>
          <a:prstGeom prst="line">
            <a:avLst/>
          </a:prstGeom>
          <a:noFill/>
          <a:ln w="12859">
            <a:solidFill>
              <a:srgbClr val="0F766E"/>
            </a:solidFill>
            <a:prstDash val="solid"/>
          </a:ln>
        </p:spPr>
      </p:sp>
      <p:sp>
        <p:nvSpPr>
          <p:cNvPr id="24" name="find(filter)&#10;save(product)">
            <a:extLst>
              <a:ext uri="{FF2B5EF4-FFF2-40B4-BE49-F238E27FC236}">
                <a16:creationId xmlns:a16="http://schemas.microsoft.com/office/drawing/2014/main" id="{9F1EE09D-84B9-4888-85C1-3C16B41BB54B}"/>
              </a:ext>
            </a:extLst>
          </p:cNvPr>
          <p:cNvSpPr>
            <a:spLocks noGrp="1"/>
          </p:cNvSpPr>
          <p:nvPr/>
        </p:nvSpPr>
        <p:spPr>
          <a:xfrm>
            <a:off x="3371850" y="3019425"/>
            <a:ext cx="2066925" cy="419100"/>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find(filter)</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save(product)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Pure Fabrication · exempel 2</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Controller som artificiellt objekt</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Någon behöver ta emot checkout-systemhändelsen — men det finns ingen controller i domänen.</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17"/>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18"/>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19"/>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CheckoutController</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checkout: </a:t>
            </a:r>
            <a:r>
              <a:rPr lang="en-US" sz="1340" dirty="0">
                <a:solidFill>
                  <a:srgbClr val="67E8F9"/>
                </a:solidFill>
                <a:latin typeface="Aptos Mono" pitchFamily="34" charset="0"/>
                <a:ea typeface="Aptos Mono" pitchFamily="34" charset="-122"/>
                <a:cs typeface="Aptos Mono" pitchFamily="34" charset="-120"/>
              </a:rPr>
              <a:t xml:space="preserve">CheckoutService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execute</a:t>
            </a:r>
            <a:r>
              <a:rPr lang="en-US" sz="1340" dirty="0">
                <a:solidFill>
                  <a:srgbClr val="F2F4F7"/>
                </a:solidFill>
                <a:latin typeface="Aptos Mono" pitchFamily="34" charset="0"/>
                <a:ea typeface="Aptos Mono" pitchFamily="34" charset="-122"/>
                <a:cs typeface="Aptos Mono" pitchFamily="34" charset="-120"/>
              </a:rPr>
              <a:t xml:space="preserve">(input: </a:t>
            </a:r>
            <a:r>
              <a:rPr lang="en-US" sz="1340" dirty="0">
                <a:solidFill>
                  <a:srgbClr val="67E8F9"/>
                </a:solidFill>
                <a:latin typeface="Aptos Mono" pitchFamily="34" charset="0"/>
                <a:ea typeface="Aptos Mono" pitchFamily="34" charset="-122"/>
                <a:cs typeface="Aptos Mono" pitchFamily="34" charset="-120"/>
              </a:rPr>
              <a:t xml:space="preserve">CheckoutInput</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this.checkout.</a:t>
            </a:r>
            <a:r>
              <a:rPr lang="en-US" sz="1340" dirty="0">
                <a:solidFill>
                  <a:srgbClr val="FDE68A"/>
                </a:solidFill>
                <a:latin typeface="Aptos Mono" pitchFamily="34" charset="0"/>
                <a:ea typeface="Aptos Mono" pitchFamily="34" charset="-122"/>
                <a:cs typeface="Aptos Mono" pitchFamily="34" charset="-120"/>
              </a:rPr>
              <a:t xml:space="preserve">placeOrder</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CheckoutCommand</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from</a:t>
            </a:r>
            <a:r>
              <a:rPr lang="en-US" sz="1340" dirty="0">
                <a:solidFill>
                  <a:srgbClr val="F2F4F7"/>
                </a:solidFill>
                <a:latin typeface="Aptos Mono" pitchFamily="34" charset="0"/>
                <a:ea typeface="Aptos Mono" pitchFamily="34" charset="-122"/>
                <a:cs typeface="Aptos Mono" pitchFamily="34" charset="-120"/>
              </a:rPr>
              <a:t xml:space="preserve">(input)</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3"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34</a:t>
            </a:fld>
            <a:endParaRPr lang="en-US"/>
          </a:p>
        </p:txBody>
      </p:sp>
      <p:sp>
        <p:nvSpPr>
          <p:cNvPr id="14" name="UML Customer">
            <a:extLst>
              <a:ext uri="{FF2B5EF4-FFF2-40B4-BE49-F238E27FC236}">
                <a16:creationId xmlns:a16="http://schemas.microsoft.com/office/drawing/2014/main" id="{95FC9EA8-CCD5-474C-99E5-C73B7E8CE364}"/>
              </a:ext>
            </a:extLst>
          </p:cNvPr>
          <p:cNvSpPr>
            <a:spLocks noGrp="1"/>
          </p:cNvSpPr>
          <p:nvPr/>
        </p:nvSpPr>
        <p:spPr>
          <a:xfrm>
            <a:off x="952500" y="2667000"/>
            <a:ext cx="1524000" cy="323850"/>
          </a:xfrm>
          <a:prstGeom prst="rect">
            <a:avLst/>
          </a:prstGeom>
          <a:solidFill>
            <a:srgbClr val="FFFFFF"/>
          </a:solidFill>
          <a:ln w="13335">
            <a:solidFill>
              <a:srgbClr val="98A2B3"/>
            </a:solidFill>
          </a:ln>
        </p:spPr>
      </p:sp>
      <p:sp>
        <p:nvSpPr>
          <p:cNvPr id="15" name="Customer">
            <a:extLst>
              <a:ext uri="{FF2B5EF4-FFF2-40B4-BE49-F238E27FC236}">
                <a16:creationId xmlns:a16="http://schemas.microsoft.com/office/drawing/2014/main" id="{7725559B-30A0-45A3-B8FE-ABC1EE84F5B7}"/>
              </a:ext>
            </a:extLst>
          </p:cNvPr>
          <p:cNvSpPr>
            <a:spLocks noGrp="1"/>
          </p:cNvSpPr>
          <p:nvPr/>
        </p:nvSpPr>
        <p:spPr>
          <a:xfrm>
            <a:off x="1000125" y="2695575"/>
            <a:ext cx="142875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Customer</a:t>
            </a:r>
          </a:p>
        </p:txBody>
      </p:sp>
      <p:sp>
        <p:nvSpPr>
          <p:cNvPr id="16" name="UML CheckoutController">
            <a:extLst>
              <a:ext uri="{FF2B5EF4-FFF2-40B4-BE49-F238E27FC236}">
                <a16:creationId xmlns:a16="http://schemas.microsoft.com/office/drawing/2014/main" id="{F206E1B4-E5A1-410F-8A28-9B93CEDEE6C2}"/>
              </a:ext>
            </a:extLst>
          </p:cNvPr>
          <p:cNvSpPr>
            <a:spLocks noGrp="1"/>
          </p:cNvSpPr>
          <p:nvPr/>
        </p:nvSpPr>
        <p:spPr>
          <a:xfrm>
            <a:off x="3286125" y="2667000"/>
            <a:ext cx="2238375" cy="638175"/>
          </a:xfrm>
          <a:prstGeom prst="rect">
            <a:avLst/>
          </a:prstGeom>
          <a:solidFill>
            <a:srgbClr val="CCFBF1"/>
          </a:solidFill>
          <a:ln w="13335">
            <a:solidFill>
              <a:srgbClr val="0F766E"/>
            </a:solidFill>
          </a:ln>
        </p:spPr>
      </p:sp>
      <p:sp>
        <p:nvSpPr>
          <p:cNvPr id="17" name="CheckoutController">
            <a:extLst>
              <a:ext uri="{FF2B5EF4-FFF2-40B4-BE49-F238E27FC236}">
                <a16:creationId xmlns:a16="http://schemas.microsoft.com/office/drawing/2014/main" id="{5101025F-638C-4B87-9E42-80F218F2BEA9}"/>
              </a:ext>
            </a:extLst>
          </p:cNvPr>
          <p:cNvSpPr>
            <a:spLocks noGrp="1"/>
          </p:cNvSpPr>
          <p:nvPr/>
        </p:nvSpPr>
        <p:spPr>
          <a:xfrm>
            <a:off x="3333750" y="2695575"/>
            <a:ext cx="21431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CheckoutController</a:t>
            </a:r>
          </a:p>
        </p:txBody>
      </p:sp>
      <p:sp>
        <p:nvSpPr>
          <p:cNvPr id="18" name="">
            <a:extLst>
              <a:ext uri="{FF2B5EF4-FFF2-40B4-BE49-F238E27FC236}">
                <a16:creationId xmlns:a16="http://schemas.microsoft.com/office/drawing/2014/main" id="{373AE50C-41CA-496D-98C1-0D3526CE34BE}"/>
              </a:ext>
            </a:extLst>
          </p:cNvPr>
          <p:cNvSpPr>
            <a:spLocks noGrp="1"/>
          </p:cNvSpPr>
          <p:nvPr/>
        </p:nvSpPr>
        <p:spPr>
          <a:xfrm flipV="0">
            <a:off x="3286125" y="2990850"/>
            <a:ext cx="2238375" cy="0"/>
          </a:xfrm>
          <a:prstGeom prst="line">
            <a:avLst/>
          </a:prstGeom>
          <a:noFill/>
          <a:ln w="12859">
            <a:solidFill>
              <a:srgbClr val="0F766E"/>
            </a:solidFill>
            <a:prstDash val="solid"/>
          </a:ln>
        </p:spPr>
      </p:sp>
      <p:sp>
        <p:nvSpPr>
          <p:cNvPr id="19" name="execute(input)">
            <a:extLst>
              <a:ext uri="{FF2B5EF4-FFF2-40B4-BE49-F238E27FC236}">
                <a16:creationId xmlns:a16="http://schemas.microsoft.com/office/drawing/2014/main" id="{9E7FEE21-D6F5-4614-A12D-5B79F651D756}"/>
              </a:ext>
            </a:extLst>
          </p:cNvPr>
          <p:cNvSpPr>
            <a:spLocks noGrp="1"/>
          </p:cNvSpPr>
          <p:nvPr/>
        </p:nvSpPr>
        <p:spPr>
          <a:xfrm>
            <a:off x="3371850" y="3038475"/>
            <a:ext cx="206692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execute(input)</a:t>
            </a:r>
          </a:p>
        </p:txBody>
      </p:sp>
      <p:sp>
        <p:nvSpPr>
          <p:cNvPr id="20" name="UML Order">
            <a:extLst>
              <a:ext uri="{FF2B5EF4-FFF2-40B4-BE49-F238E27FC236}">
                <a16:creationId xmlns:a16="http://schemas.microsoft.com/office/drawing/2014/main" id="{7787038C-EB59-467E-866A-95EB73247AA8}"/>
              </a:ext>
            </a:extLst>
          </p:cNvPr>
          <p:cNvSpPr>
            <a:spLocks noGrp="1"/>
          </p:cNvSpPr>
          <p:nvPr/>
        </p:nvSpPr>
        <p:spPr>
          <a:xfrm>
            <a:off x="3571875" y="4381500"/>
            <a:ext cx="1666875" cy="323850"/>
          </a:xfrm>
          <a:prstGeom prst="rect">
            <a:avLst/>
          </a:prstGeom>
          <a:solidFill>
            <a:srgbClr val="FFFFFF"/>
          </a:solidFill>
          <a:ln w="13335">
            <a:solidFill>
              <a:srgbClr val="98A2B3"/>
            </a:solidFill>
          </a:ln>
        </p:spPr>
      </p:sp>
      <p:sp>
        <p:nvSpPr>
          <p:cNvPr id="21" name="Order">
            <a:extLst>
              <a:ext uri="{FF2B5EF4-FFF2-40B4-BE49-F238E27FC236}">
                <a16:creationId xmlns:a16="http://schemas.microsoft.com/office/drawing/2014/main" id="{79719769-0288-4C2A-B1C1-06AFE62F9ACA}"/>
              </a:ext>
            </a:extLst>
          </p:cNvPr>
          <p:cNvSpPr>
            <a:spLocks noGrp="1"/>
          </p:cNvSpPr>
          <p:nvPr/>
        </p:nvSpPr>
        <p:spPr>
          <a:xfrm>
            <a:off x="3619500" y="4410075"/>
            <a:ext cx="157162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Order</a:t>
            </a:r>
          </a:p>
        </p:txBody>
      </p:sp>
      <p:cxnSp>
        <p:nvCxnSpPr>
          <p:cNvPr id="22" name=""/>
          <p:cNvCxnSpPr>
            <a:stCxn id="16" idx="2"/>
            <a:endCxn id="20" idx="0"/>
          </p:cNvCxnSpPr>
          <p:nvPr/>
        </p:nvCxnSpPr>
        <p:spPr>
          <a:xfrm>
            <a:off x="4405313" y="3305175"/>
            <a:ext cx="0" cy="1076325"/>
          </a:xfrm>
          <a:prstGeom prst="straightConnector1">
            <a:avLst/>
          </a:prstGeom>
          <a:ln w="15240">
            <a:solidFill>
              <a:srgbClr val="667085"/>
            </a:solidFill>
            <a:prstDash val="solid"/>
            <a:tailEnd type="arrow" w="med" len="med"/>
          </a:ln>
        </p:spPr>
      </p:cxnSp>
      <p:sp>
        <p:nvSpPr>
          <p:cNvPr id="23" name="koordinerar">
            <a:extLst>
              <a:ext uri="{FF2B5EF4-FFF2-40B4-BE49-F238E27FC236}">
                <a16:creationId xmlns:a16="http://schemas.microsoft.com/office/drawing/2014/main" id="{33476424-868E-4E67-AF20-C0FF370911F6}"/>
              </a:ext>
            </a:extLst>
          </p:cNvPr>
          <p:cNvSpPr>
            <a:spLocks noGrp="1"/>
          </p:cNvSpPr>
          <p:nvPr/>
        </p:nvSpPr>
        <p:spPr>
          <a:xfrm>
            <a:off x="4457700" y="3771900"/>
            <a:ext cx="1047750"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koordinerar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8. Indirection</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GRASP · ansvarsfördelning</a:t>
            </a:r>
            <a:endParaRPr lang="en-US" sz="1300" dirty="0"/>
          </a:p>
        </p:txBody>
      </p:sp>
      <p:sp>
        <p:nvSpPr>
          <p:cNvPr id="4" name="Text 2"/>
          <p:cNvSpPr/>
          <p:nvPr/>
        </p:nvSpPr>
        <p:spPr>
          <a:xfrm>
            <a:off x="685800" y="1298448"/>
            <a:ext cx="6766560" cy="1234440"/>
          </a:xfrm>
          <a:prstGeom prst="rect">
            <a:avLst/>
          </a:prstGeom>
          <a:noFill/>
          <a:ln/>
        </p:spPr>
        <p:txBody>
          <a:bodyPr wrap="square" lIns="0" tIns="0" rIns="0" bIns="0" rtlCol="0" anchor="ctr">
            <a:normAutofit/>
          </a:bodyPr>
          <a:lstStyle/>
          <a:p>
            <a:pPr indent="0" marL="0">
              <a:buNone/>
            </a:pPr>
            <a:r>
              <a:rPr lang="en-US" sz="2500" b="1" dirty="0">
                <a:solidFill>
                  <a:srgbClr val="111827"/>
                </a:solidFill>
              </a:rPr>
              <a:t>Inför ett mellanobjekt som förmedlar samarbete så att två delar inte behöver känna varandra direkt.</a:t>
            </a:r>
            <a:endParaRPr lang="en-US" sz="2500" dirty="0"/>
          </a:p>
        </p:txBody>
      </p:sp>
      <p:sp>
        <p:nvSpPr>
          <p:cNvPr id="5" name="Shape 3"/>
          <p:cNvSpPr/>
          <p:nvPr/>
        </p:nvSpPr>
        <p:spPr>
          <a:xfrm>
            <a:off x="7818120" y="1234440"/>
            <a:ext cx="3611880" cy="1417320"/>
          </a:xfrm>
          <a:prstGeom prst="roundRect">
            <a:avLst>
              <a:gd name="adj" fmla="val 5161"/>
            </a:avLst>
          </a:prstGeom>
          <a:solidFill>
            <a:srgbClr val="CCFBF1"/>
          </a:solidFill>
          <a:ln w="12700">
            <a:solidFill>
              <a:srgbClr val="CCFBF1"/>
            </a:solidFill>
            <a:prstDash val="solid"/>
          </a:ln>
        </p:spPr>
      </p:sp>
      <p:sp>
        <p:nvSpPr>
          <p:cNvPr id="6" name="Text 4"/>
          <p:cNvSpPr/>
          <p:nvPr/>
        </p:nvSpPr>
        <p:spPr>
          <a:xfrm>
            <a:off x="8065008" y="1508760"/>
            <a:ext cx="3108960" cy="201168"/>
          </a:xfrm>
          <a:prstGeom prst="rect">
            <a:avLst/>
          </a:prstGeom>
          <a:noFill/>
          <a:ln/>
        </p:spPr>
        <p:txBody>
          <a:bodyPr wrap="square" lIns="0" tIns="0" rIns="0" bIns="0" rtlCol="0" anchor="ctr"/>
          <a:lstStyle/>
          <a:p>
            <a:pPr algn="ctr" indent="0" marL="0">
              <a:buNone/>
            </a:pPr>
            <a:r>
              <a:rPr lang="en-US" sz="1100" b="1" dirty="0">
                <a:solidFill>
                  <a:srgbClr val="0F766E"/>
                </a:solidFill>
              </a:rPr>
              <a:t>DESIGNFRÅGA</a:t>
            </a:r>
            <a:endParaRPr lang="en-US" sz="1100" dirty="0"/>
          </a:p>
        </p:txBody>
      </p:sp>
      <p:sp>
        <p:nvSpPr>
          <p:cNvPr id="7" name="Text 5"/>
          <p:cNvSpPr/>
          <p:nvPr/>
        </p:nvSpPr>
        <p:spPr>
          <a:xfrm>
            <a:off x="8065008" y="1810512"/>
            <a:ext cx="3108960" cy="566928"/>
          </a:xfrm>
          <a:prstGeom prst="rect">
            <a:avLst/>
          </a:prstGeom>
          <a:noFill/>
          <a:ln/>
        </p:spPr>
        <p:txBody>
          <a:bodyPr wrap="square" lIns="0" tIns="0" rIns="0" bIns="0" rtlCol="0" anchor="ctr">
            <a:normAutofit/>
          </a:bodyPr>
          <a:lstStyle/>
          <a:p>
            <a:pPr algn="ctr" indent="0" marL="0">
              <a:buNone/>
            </a:pPr>
            <a:r>
              <a:rPr lang="en-US" sz="1800" b="1" dirty="0">
                <a:solidFill>
                  <a:srgbClr val="111827"/>
                </a:solidFill>
              </a:rPr>
              <a:t>Vilken mellanhand kan minska direkt koppling?</a:t>
            </a:r>
            <a:endParaRPr lang="en-US" sz="1800" dirty="0"/>
          </a:p>
        </p:txBody>
      </p:sp>
      <p:sp>
        <p:nvSpPr>
          <p:cNvPr id="8" name="Shape 6"/>
          <p:cNvSpPr/>
          <p:nvPr/>
        </p:nvSpPr>
        <p:spPr>
          <a:xfrm>
            <a:off x="685800" y="3063240"/>
            <a:ext cx="10744200" cy="1097280"/>
          </a:xfrm>
          <a:prstGeom prst="roundRect">
            <a:avLst>
              <a:gd name="adj" fmla="val 5000"/>
            </a:avLst>
          </a:prstGeom>
          <a:solidFill>
            <a:srgbClr val="D1E9FF"/>
          </a:solidFill>
          <a:ln w="12700">
            <a:solidFill>
              <a:srgbClr val="D1E9FF"/>
            </a:solidFill>
            <a:prstDash val="solid"/>
          </a:ln>
        </p:spPr>
      </p:sp>
      <p:sp>
        <p:nvSpPr>
          <p:cNvPr id="9" name="Text 7"/>
          <p:cNvSpPr/>
          <p:nvPr/>
        </p:nvSpPr>
        <p:spPr>
          <a:xfrm>
            <a:off x="822960" y="3172968"/>
            <a:ext cx="1046988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Inte en regelbok</a:t>
            </a:r>
            <a:endParaRPr lang="en-US" sz="1300" dirty="0"/>
          </a:p>
        </p:txBody>
      </p:sp>
      <p:sp>
        <p:nvSpPr>
          <p:cNvPr id="10" name="Text 8"/>
          <p:cNvSpPr/>
          <p:nvPr/>
        </p:nvSpPr>
        <p:spPr>
          <a:xfrm>
            <a:off x="822960" y="3456432"/>
            <a:ext cx="10469880" cy="621792"/>
          </a:xfrm>
          <a:prstGeom prst="rect">
            <a:avLst/>
          </a:prstGeom>
          <a:noFill/>
          <a:ln/>
        </p:spPr>
        <p:txBody>
          <a:bodyPr wrap="square" lIns="0" tIns="0" rIns="0" bIns="0" rtlCol="0" anchor="t">
            <a:normAutofit/>
          </a:bodyPr>
          <a:lstStyle/>
          <a:p>
            <a:pPr indent="0" marL="0">
              <a:buNone/>
            </a:pPr>
            <a:r>
              <a:rPr lang="en-US" sz="1400" dirty="0">
                <a:solidFill>
                  <a:srgbClr val="111827"/>
                </a:solidFill>
              </a:rPr>
              <a:t>Varje extra mellanhand kostar komplexitet. Använd indirection när beroendet faktiskt behöver brytas eller översättas.</a:t>
            </a:r>
            <a:endParaRPr lang="en-US" sz="1400" dirty="0"/>
          </a:p>
        </p:txBody>
      </p:sp>
      <p:sp>
        <p:nvSpPr>
          <p:cNvPr id="11" name="Text 9"/>
          <p:cNvSpPr/>
          <p:nvPr/>
        </p:nvSpPr>
        <p:spPr>
          <a:xfrm>
            <a:off x="704088" y="4663440"/>
            <a:ext cx="10698480" cy="640080"/>
          </a:xfrm>
          <a:prstGeom prst="rect">
            <a:avLst/>
          </a:prstGeom>
          <a:noFill/>
          <a:ln/>
        </p:spPr>
        <p:txBody>
          <a:bodyPr wrap="square" lIns="0" tIns="0" rIns="0" bIns="0" rtlCol="0" anchor="ctr">
            <a:normAutofit/>
          </a:bodyPr>
          <a:lstStyle/>
          <a:p>
            <a:pPr indent="0" marL="0">
              <a:buNone/>
            </a:pPr>
            <a:r>
              <a:rPr lang="en-US" sz="1900" dirty="0">
                <a:solidFill>
                  <a:srgbClr val="344054"/>
                </a:solidFill>
              </a:rPr>
              <a:t>GRASP hjälper oss att motivera ett ansvar. Samma designbeslut kan stödja flera mönster samtidigt.</a:t>
            </a:r>
            <a:endParaRPr lang="en-US" sz="19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Indirection · exempel 1</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Adapter mot betal-API</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Checkout ska inte använda leverantörens SDK direkt.</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2"/>
          <p:cNvSpPr/>
          <p:nvPr/>
        </p:nvSpPr>
        <p:spPr>
          <a:xfrm>
            <a:off x="1124712" y="4389120"/>
            <a:ext cx="4251960" cy="914400"/>
          </a:xfrm>
          <a:prstGeom prst="roundRect">
            <a:avLst>
              <a:gd name="adj" fmla="val 6000"/>
            </a:avLst>
          </a:prstGeom>
          <a:solidFill>
            <a:srgbClr val="D1FADF"/>
          </a:solidFill>
          <a:ln w="12700">
            <a:solidFill>
              <a:srgbClr val="D1FADF"/>
            </a:solidFill>
            <a:prstDash val="solid"/>
          </a:ln>
        </p:spPr>
      </p:sp>
      <p:sp>
        <p:nvSpPr>
          <p:cNvPr id="11" name="Text 23"/>
          <p:cNvSpPr/>
          <p:nvPr/>
        </p:nvSpPr>
        <p:spPr>
          <a:xfrm>
            <a:off x="1261872" y="4498848"/>
            <a:ext cx="3977640" cy="228600"/>
          </a:xfrm>
          <a:prstGeom prst="rect">
            <a:avLst/>
          </a:prstGeom>
          <a:noFill/>
          <a:ln/>
        </p:spPr>
        <p:txBody>
          <a:bodyPr wrap="square" lIns="0" tIns="0" rIns="0" bIns="0" rtlCol="0" anchor="ctr">
            <a:normAutofit/>
          </a:bodyPr>
          <a:lstStyle/>
          <a:p>
            <a:pPr indent="0" marL="0">
              <a:buNone/>
            </a:pPr>
            <a:r>
              <a:rPr lang="en-US" sz="1300" b="1" dirty="0">
                <a:solidFill>
                  <a:srgbClr val="067647"/>
                </a:solidFill>
              </a:rPr>
              <a:t>Mellanhanden</a:t>
            </a:r>
            <a:endParaRPr lang="en-US" sz="1300" dirty="0"/>
          </a:p>
        </p:txBody>
      </p:sp>
      <p:sp>
        <p:nvSpPr>
          <p:cNvPr id="12" name="Text 24"/>
          <p:cNvSpPr/>
          <p:nvPr/>
        </p:nvSpPr>
        <p:spPr>
          <a:xfrm>
            <a:off x="1261872" y="4782312"/>
            <a:ext cx="3977640" cy="438912"/>
          </a:xfrm>
          <a:prstGeom prst="rect">
            <a:avLst/>
          </a:prstGeom>
          <a:noFill/>
          <a:ln/>
        </p:spPr>
        <p:txBody>
          <a:bodyPr wrap="square" lIns="0" tIns="0" rIns="0" bIns="0" rtlCol="0" anchor="t">
            <a:normAutofit/>
          </a:bodyPr>
          <a:lstStyle/>
          <a:p>
            <a:pPr indent="0" marL="0">
              <a:buNone/>
            </a:pPr>
            <a:r>
              <a:rPr lang="en-US" sz="1400" dirty="0">
                <a:solidFill>
                  <a:srgbClr val="111827"/>
                </a:solidFill>
              </a:rPr>
              <a:t>Gateway/adapter översätter våra begrepp till leverantörens och tillbaka.</a:t>
            </a:r>
            <a:endParaRPr lang="en-US" sz="1400" dirty="0"/>
          </a:p>
        </p:txBody>
      </p:sp>
      <p:sp>
        <p:nvSpPr>
          <p:cNvPr id="13" name="Shape 25"/>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4" name="Text 26"/>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5" name="Text 27"/>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CardProviderAdapter</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implements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PaymentGateway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sdk: </a:t>
            </a:r>
            <a:r>
              <a:rPr lang="en-US" sz="1340" dirty="0">
                <a:solidFill>
                  <a:srgbClr val="67E8F9"/>
                </a:solidFill>
                <a:latin typeface="Aptos Mono" pitchFamily="34" charset="0"/>
                <a:ea typeface="Aptos Mono" pitchFamily="34" charset="-122"/>
                <a:cs typeface="Aptos Mono" pitchFamily="34" charset="-120"/>
              </a:rPr>
              <a:t xml:space="preserve">CardProviderSdk</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async</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charge</a:t>
            </a:r>
            <a:r>
              <a:rPr lang="en-US" sz="1340" dirty="0">
                <a:solidFill>
                  <a:srgbClr val="F2F4F7"/>
                </a:solidFill>
                <a:latin typeface="Aptos Mono" pitchFamily="34" charset="0"/>
                <a:ea typeface="Aptos Mono" pitchFamily="34" charset="-122"/>
                <a:cs typeface="Aptos Mono" pitchFamily="34" charset="-120"/>
              </a:rPr>
              <a:t xml:space="preserve">(req: </a:t>
            </a:r>
            <a:r>
              <a:rPr lang="en-US" sz="1340" dirty="0">
                <a:solidFill>
                  <a:srgbClr val="67E8F9"/>
                </a:solidFill>
                <a:latin typeface="Aptos Mono" pitchFamily="34" charset="0"/>
                <a:ea typeface="Aptos Mono" pitchFamily="34" charset="-122"/>
                <a:cs typeface="Aptos Mono" pitchFamily="34" charset="-120"/>
              </a:rPr>
              <a:t xml:space="preserve">PaymentRequest</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67E8F9"/>
                </a:solidFill>
                <a:latin typeface="Aptos Mono" pitchFamily="34" charset="0"/>
                <a:ea typeface="Aptos Mono" pitchFamily="34" charset="-122"/>
                <a:cs typeface="Aptos Mono" pitchFamily="34" charset="-120"/>
              </a:rPr>
              <a:t xml:space="preserve">PaymentResult</a:t>
            </a:r>
            <a:r>
              <a:rPr lang="en-US" sz="1340" dirty="0">
                <a:solidFill>
                  <a:srgbClr val="F2F4F7"/>
                </a:solidFill>
                <a:latin typeface="Aptos Mono" pitchFamily="34" charset="0"/>
                <a:ea typeface="Aptos Mono" pitchFamily="34" charset="-122"/>
                <a:cs typeface="Aptos Mono" pitchFamily="34" charset="-120"/>
              </a:rPr>
              <a:t xml:space="preserve">&gt;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response =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this.sdk.</a:t>
            </a:r>
            <a:r>
              <a:rPr lang="en-US" sz="1340" dirty="0">
                <a:solidFill>
                  <a:srgbClr val="FDE68A"/>
                </a:solidFill>
                <a:latin typeface="Aptos Mono" pitchFamily="34" charset="0"/>
                <a:ea typeface="Aptos Mono" pitchFamily="34" charset="-122"/>
                <a:cs typeface="Aptos Mono" pitchFamily="34" charset="-120"/>
              </a:rPr>
              <a:t xml:space="preserve">createPayment</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amountInCents: req.amount.</a:t>
            </a:r>
            <a:r>
              <a:rPr lang="en-US" sz="1340" dirty="0">
                <a:solidFill>
                  <a:srgbClr val="FDE68A"/>
                </a:solidFill>
                <a:latin typeface="Aptos Mono" pitchFamily="34" charset="0"/>
                <a:ea typeface="Aptos Mono" pitchFamily="34" charset="-122"/>
                <a:cs typeface="Aptos Mono" pitchFamily="34" charset="-120"/>
              </a:rPr>
              <a:t xml:space="preserve">toCents</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token: req.token</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PaymentResult</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FDE68A"/>
                </a:solidFill>
                <a:latin typeface="Aptos Mono" pitchFamily="34" charset="0"/>
                <a:ea typeface="Aptos Mono" pitchFamily="34" charset="-122"/>
                <a:cs typeface="Aptos Mono" pitchFamily="34" charset="-120"/>
              </a:rPr>
              <a:t xml:space="preserve">fromProvider</a:t>
            </a:r>
            <a:r>
              <a:rPr lang="en-US" sz="1340" dirty="0">
                <a:solidFill>
                  <a:srgbClr val="F2F4F7"/>
                </a:solidFill>
                <a:latin typeface="Aptos Mono" pitchFamily="34" charset="0"/>
                <a:ea typeface="Aptos Mono" pitchFamily="34" charset="-122"/>
                <a:cs typeface="Aptos Mono" pitchFamily="34" charset="-120"/>
              </a:rPr>
              <a:t xml:space="preserve">(response);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6"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36</a:t>
            </a:fld>
            <a:endParaRPr lang="en-US"/>
          </a:p>
        </p:txBody>
      </p:sp>
      <p:sp>
        <p:nvSpPr>
          <p:cNvPr id="17" name="UML CheckoutService">
            <a:extLst>
              <a:ext uri="{FF2B5EF4-FFF2-40B4-BE49-F238E27FC236}">
                <a16:creationId xmlns:a16="http://schemas.microsoft.com/office/drawing/2014/main" id="{0091DE56-EE31-460A-82D4-853DBBBE0EDC}"/>
              </a:ext>
            </a:extLst>
          </p:cNvPr>
          <p:cNvSpPr>
            <a:spLocks noGrp="1"/>
          </p:cNvSpPr>
          <p:nvPr/>
        </p:nvSpPr>
        <p:spPr>
          <a:xfrm>
            <a:off x="809625" y="2333625"/>
            <a:ext cx="1952625" cy="638175"/>
          </a:xfrm>
          <a:prstGeom prst="rect">
            <a:avLst/>
          </a:prstGeom>
          <a:solidFill>
            <a:srgbClr val="FFFFFF"/>
          </a:solidFill>
          <a:ln w="13335">
            <a:solidFill>
              <a:srgbClr val="98A2B3"/>
            </a:solidFill>
          </a:ln>
        </p:spPr>
      </p:sp>
      <p:sp>
        <p:nvSpPr>
          <p:cNvPr id="18" name="CheckoutService">
            <a:extLst>
              <a:ext uri="{FF2B5EF4-FFF2-40B4-BE49-F238E27FC236}">
                <a16:creationId xmlns:a16="http://schemas.microsoft.com/office/drawing/2014/main" id="{519D04F4-DCBF-4403-9203-5A2CEBE5B404}"/>
              </a:ext>
            </a:extLst>
          </p:cNvPr>
          <p:cNvSpPr>
            <a:spLocks noGrp="1"/>
          </p:cNvSpPr>
          <p:nvPr/>
        </p:nvSpPr>
        <p:spPr>
          <a:xfrm>
            <a:off x="857250" y="2362200"/>
            <a:ext cx="18573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CheckoutService</a:t>
            </a:r>
          </a:p>
        </p:txBody>
      </p:sp>
      <p:sp>
        <p:nvSpPr>
          <p:cNvPr id="19" name="">
            <a:extLst>
              <a:ext uri="{FF2B5EF4-FFF2-40B4-BE49-F238E27FC236}">
                <a16:creationId xmlns:a16="http://schemas.microsoft.com/office/drawing/2014/main" id="{9E7C15B7-A4E8-48F1-BA66-FF8234861EF0}"/>
              </a:ext>
            </a:extLst>
          </p:cNvPr>
          <p:cNvSpPr>
            <a:spLocks noGrp="1"/>
          </p:cNvSpPr>
          <p:nvPr/>
        </p:nvSpPr>
        <p:spPr>
          <a:xfrm flipV="0">
            <a:off x="809625" y="2657475"/>
            <a:ext cx="1952625" cy="0"/>
          </a:xfrm>
          <a:prstGeom prst="line">
            <a:avLst/>
          </a:prstGeom>
          <a:noFill/>
          <a:ln w="12859">
            <a:solidFill>
              <a:srgbClr val="98A2B3"/>
            </a:solidFill>
            <a:prstDash val="solid"/>
          </a:ln>
        </p:spPr>
      </p:sp>
      <p:sp>
        <p:nvSpPr>
          <p:cNvPr id="20" name="placeOrder()">
            <a:extLst>
              <a:ext uri="{FF2B5EF4-FFF2-40B4-BE49-F238E27FC236}">
                <a16:creationId xmlns:a16="http://schemas.microsoft.com/office/drawing/2014/main" id="{71CFD3E6-22AA-4EC6-9C07-D13AC5F64BE5}"/>
              </a:ext>
            </a:extLst>
          </p:cNvPr>
          <p:cNvSpPr>
            <a:spLocks noGrp="1"/>
          </p:cNvSpPr>
          <p:nvPr/>
        </p:nvSpPr>
        <p:spPr>
          <a:xfrm>
            <a:off x="895350" y="2705100"/>
            <a:ext cx="17811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placeOrder()</a:t>
            </a:r>
          </a:p>
        </p:txBody>
      </p:sp>
      <p:sp>
        <p:nvSpPr>
          <p:cNvPr id="21" name="UML PaymentGateway">
            <a:extLst>
              <a:ext uri="{FF2B5EF4-FFF2-40B4-BE49-F238E27FC236}">
                <a16:creationId xmlns:a16="http://schemas.microsoft.com/office/drawing/2014/main" id="{C958CF6A-1AE3-4561-8406-6B01F06F76B0}"/>
              </a:ext>
            </a:extLst>
          </p:cNvPr>
          <p:cNvSpPr>
            <a:spLocks noGrp="1"/>
          </p:cNvSpPr>
          <p:nvPr/>
        </p:nvSpPr>
        <p:spPr>
          <a:xfrm>
            <a:off x="3524250" y="2333625"/>
            <a:ext cx="2143125" cy="638175"/>
          </a:xfrm>
          <a:prstGeom prst="rect">
            <a:avLst/>
          </a:prstGeom>
          <a:solidFill>
            <a:srgbClr val="CCFBF1"/>
          </a:solidFill>
          <a:ln w="13335">
            <a:solidFill>
              <a:srgbClr val="0F766E"/>
            </a:solidFill>
          </a:ln>
        </p:spPr>
      </p:sp>
      <p:sp>
        <p:nvSpPr>
          <p:cNvPr id="22" name="PaymentGateway">
            <a:extLst>
              <a:ext uri="{FF2B5EF4-FFF2-40B4-BE49-F238E27FC236}">
                <a16:creationId xmlns:a16="http://schemas.microsoft.com/office/drawing/2014/main" id="{0D21E6B0-ADAC-4310-B0DA-AFE4C40CFFD8}"/>
              </a:ext>
            </a:extLst>
          </p:cNvPr>
          <p:cNvSpPr>
            <a:spLocks noGrp="1"/>
          </p:cNvSpPr>
          <p:nvPr/>
        </p:nvSpPr>
        <p:spPr>
          <a:xfrm>
            <a:off x="3571875" y="2362200"/>
            <a:ext cx="2047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PaymentGateway</a:t>
            </a:r>
          </a:p>
        </p:txBody>
      </p:sp>
      <p:sp>
        <p:nvSpPr>
          <p:cNvPr id="23" name="">
            <a:extLst>
              <a:ext uri="{FF2B5EF4-FFF2-40B4-BE49-F238E27FC236}">
                <a16:creationId xmlns:a16="http://schemas.microsoft.com/office/drawing/2014/main" id="{99E11AD2-45E2-4981-A01B-365B46825DC4}"/>
              </a:ext>
            </a:extLst>
          </p:cNvPr>
          <p:cNvSpPr>
            <a:spLocks noGrp="1"/>
          </p:cNvSpPr>
          <p:nvPr/>
        </p:nvSpPr>
        <p:spPr>
          <a:xfrm flipV="0">
            <a:off x="3524250" y="2657475"/>
            <a:ext cx="2143125" cy="0"/>
          </a:xfrm>
          <a:prstGeom prst="line">
            <a:avLst/>
          </a:prstGeom>
          <a:noFill/>
          <a:ln w="12859">
            <a:solidFill>
              <a:srgbClr val="0F766E"/>
            </a:solidFill>
            <a:prstDash val="solid"/>
          </a:ln>
        </p:spPr>
      </p:sp>
      <p:sp>
        <p:nvSpPr>
          <p:cNvPr id="24" name="charge()">
            <a:extLst>
              <a:ext uri="{FF2B5EF4-FFF2-40B4-BE49-F238E27FC236}">
                <a16:creationId xmlns:a16="http://schemas.microsoft.com/office/drawing/2014/main" id="{CFB71304-2896-438C-80C2-6D80ECCD2280}"/>
              </a:ext>
            </a:extLst>
          </p:cNvPr>
          <p:cNvSpPr>
            <a:spLocks noGrp="1"/>
          </p:cNvSpPr>
          <p:nvPr/>
        </p:nvSpPr>
        <p:spPr>
          <a:xfrm>
            <a:off x="3609975" y="2705100"/>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charge()</a:t>
            </a:r>
          </a:p>
        </p:txBody>
      </p:sp>
      <p:sp>
        <p:nvSpPr>
          <p:cNvPr id="25" name="UML Provider SDK">
            <a:extLst>
              <a:ext uri="{FF2B5EF4-FFF2-40B4-BE49-F238E27FC236}">
                <a16:creationId xmlns:a16="http://schemas.microsoft.com/office/drawing/2014/main" id="{2E7D0B08-FE2C-4ECF-9DA2-F28DC466DCBD}"/>
              </a:ext>
            </a:extLst>
          </p:cNvPr>
          <p:cNvSpPr>
            <a:spLocks noGrp="1"/>
          </p:cNvSpPr>
          <p:nvPr/>
        </p:nvSpPr>
        <p:spPr>
          <a:xfrm>
            <a:off x="3524250" y="3476625"/>
            <a:ext cx="2143125" cy="638175"/>
          </a:xfrm>
          <a:prstGeom prst="rect">
            <a:avLst/>
          </a:prstGeom>
          <a:solidFill>
            <a:srgbClr val="FFFFFF"/>
          </a:solidFill>
          <a:ln w="13335">
            <a:solidFill>
              <a:srgbClr val="98A2B3"/>
            </a:solidFill>
          </a:ln>
        </p:spPr>
      </p:sp>
      <p:sp>
        <p:nvSpPr>
          <p:cNvPr id="26" name="Provider SDK">
            <a:extLst>
              <a:ext uri="{FF2B5EF4-FFF2-40B4-BE49-F238E27FC236}">
                <a16:creationId xmlns:a16="http://schemas.microsoft.com/office/drawing/2014/main" id="{03B7BC15-0702-4C49-9B0C-A15BF90EFAA2}"/>
              </a:ext>
            </a:extLst>
          </p:cNvPr>
          <p:cNvSpPr>
            <a:spLocks noGrp="1"/>
          </p:cNvSpPr>
          <p:nvPr/>
        </p:nvSpPr>
        <p:spPr>
          <a:xfrm>
            <a:off x="3571875" y="3505200"/>
            <a:ext cx="2047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Provider SDK</a:t>
            </a:r>
          </a:p>
        </p:txBody>
      </p:sp>
      <p:sp>
        <p:nvSpPr>
          <p:cNvPr id="27" name="">
            <a:extLst>
              <a:ext uri="{FF2B5EF4-FFF2-40B4-BE49-F238E27FC236}">
                <a16:creationId xmlns:a16="http://schemas.microsoft.com/office/drawing/2014/main" id="{BCED6EA4-EAE6-4C0E-B0E8-F3F70A87A27F}"/>
              </a:ext>
            </a:extLst>
          </p:cNvPr>
          <p:cNvSpPr>
            <a:spLocks noGrp="1"/>
          </p:cNvSpPr>
          <p:nvPr/>
        </p:nvSpPr>
        <p:spPr>
          <a:xfrm flipV="0">
            <a:off x="3524250" y="3800475"/>
            <a:ext cx="2143125" cy="0"/>
          </a:xfrm>
          <a:prstGeom prst="line">
            <a:avLst/>
          </a:prstGeom>
          <a:noFill/>
          <a:ln w="12859">
            <a:solidFill>
              <a:srgbClr val="98A2B3"/>
            </a:solidFill>
            <a:prstDash val="solid"/>
          </a:ln>
        </p:spPr>
      </p:sp>
      <p:sp>
        <p:nvSpPr>
          <p:cNvPr id="28" name="createPayment()">
            <a:extLst>
              <a:ext uri="{FF2B5EF4-FFF2-40B4-BE49-F238E27FC236}">
                <a16:creationId xmlns:a16="http://schemas.microsoft.com/office/drawing/2014/main" id="{334AE33B-8989-4692-AE33-B7ADD6878AE0}"/>
              </a:ext>
            </a:extLst>
          </p:cNvPr>
          <p:cNvSpPr>
            <a:spLocks noGrp="1"/>
          </p:cNvSpPr>
          <p:nvPr/>
        </p:nvSpPr>
        <p:spPr>
          <a:xfrm>
            <a:off x="3609975" y="3848100"/>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createPayment()</a:t>
            </a:r>
          </a:p>
        </p:txBody>
      </p:sp>
      <p:cxnSp>
        <p:nvCxnSpPr>
          <p:cNvPr id="29" name=""/>
          <p:cNvCxnSpPr>
            <a:stCxn id="17" idx="3"/>
            <a:endCxn id="21" idx="1"/>
          </p:cNvCxnSpPr>
          <p:nvPr/>
        </p:nvCxnSpPr>
        <p:spPr>
          <a:xfrm>
            <a:off x="2762250" y="2652713"/>
            <a:ext cx="762000" cy="0"/>
          </a:xfrm>
          <a:prstGeom prst="straightConnector1">
            <a:avLst/>
          </a:prstGeom>
          <a:ln w="15240">
            <a:solidFill>
              <a:srgbClr val="667085"/>
            </a:solidFill>
            <a:prstDash val="solid"/>
            <a:tailEnd type="arrow" w="med" len="med"/>
          </a:ln>
        </p:spPr>
      </p:cxnSp>
      <p:cxnSp>
        <p:nvCxnSpPr>
          <p:cNvPr id="30" name=""/>
          <p:cNvCxnSpPr>
            <a:stCxn id="21" idx="2"/>
            <a:endCxn id="25" idx="0"/>
          </p:cNvCxnSpPr>
          <p:nvPr/>
        </p:nvCxnSpPr>
        <p:spPr>
          <a:xfrm>
            <a:off x="4595813" y="2971800"/>
            <a:ext cx="0" cy="504825"/>
          </a:xfrm>
          <a:prstGeom prst="straightConnector1">
            <a:avLst/>
          </a:prstGeom>
          <a:ln w="15240">
            <a:solidFill>
              <a:srgbClr val="667085"/>
            </a:solidFill>
            <a:prstDash val="solid"/>
            <a:tailEnd type="arrow" w="med" len="med"/>
          </a:ln>
        </p:spPr>
      </p:cxnSp>
      <p:sp>
        <p:nvSpPr>
          <p:cNvPr id="31" name="översätter">
            <a:extLst>
              <a:ext uri="{FF2B5EF4-FFF2-40B4-BE49-F238E27FC236}">
                <a16:creationId xmlns:a16="http://schemas.microsoft.com/office/drawing/2014/main" id="{E0C92A81-1BF4-420E-8381-9CE3B6253104}"/>
              </a:ext>
            </a:extLst>
          </p:cNvPr>
          <p:cNvSpPr>
            <a:spLocks noGrp="1"/>
          </p:cNvSpPr>
          <p:nvPr/>
        </p:nvSpPr>
        <p:spPr>
          <a:xfrm>
            <a:off x="4667250" y="3143250"/>
            <a:ext cx="1000125"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översätter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Indirection · exempel 2</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Orderhändelse mellan use case och e-post</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När order skapas ska bekräftelse skickas, men checkout ska inte känna maildetaljer.</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3"/>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24"/>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25"/>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this.orders.</a:t>
            </a:r>
            <a:r>
              <a:rPr lang="en-US" sz="1340" dirty="0">
                <a:solidFill>
                  <a:srgbClr val="FDE68A"/>
                </a:solidFill>
                <a:latin typeface="Aptos Mono" pitchFamily="34" charset="0"/>
                <a:ea typeface="Aptos Mono" pitchFamily="34" charset="-122"/>
                <a:cs typeface="Aptos Mono" pitchFamily="34" charset="-120"/>
              </a:rPr>
              <a:t xml:space="preserve">save</a:t>
            </a:r>
            <a:r>
              <a:rPr lang="en-US" sz="1340" dirty="0">
                <a:solidFill>
                  <a:srgbClr val="F2F4F7"/>
                </a:solidFill>
                <a:latin typeface="Aptos Mono" pitchFamily="34" charset="0"/>
                <a:ea typeface="Aptos Mono" pitchFamily="34" charset="-122"/>
                <a:cs typeface="Aptos Mono" pitchFamily="34" charset="-120"/>
              </a:rPr>
              <a:t xml:space="preserve">(order);</a:t>
            </a:r>
            <a:endParaRPr lang="en-US" sz="1340" dirty="0"/>
          </a:p>
          <a:p>
            <a:pPr indent="0" marL="0">
              <a:buNone/>
            </a:pP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this.events.</a:t>
            </a:r>
            <a:r>
              <a:rPr lang="en-US" sz="1340" dirty="0">
                <a:solidFill>
                  <a:srgbClr val="FDE68A"/>
                </a:solidFill>
                <a:latin typeface="Aptos Mono" pitchFamily="34" charset="0"/>
                <a:ea typeface="Aptos Mono" pitchFamily="34" charset="-122"/>
                <a:cs typeface="Aptos Mono" pitchFamily="34" charset="-120"/>
              </a:rPr>
              <a:t xml:space="preserve">publish</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new</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OrderPlaced</a:t>
            </a:r>
            <a:r>
              <a:rPr lang="en-US" sz="1340" dirty="0">
                <a:solidFill>
                  <a:srgbClr val="F2F4F7"/>
                </a:solidFill>
                <a:latin typeface="Aptos Mono" pitchFamily="34" charset="0"/>
                <a:ea typeface="Aptos Mono" pitchFamily="34" charset="-122"/>
                <a:cs typeface="Aptos Mono" pitchFamily="34" charset="-120"/>
              </a:rPr>
              <a:t xml:space="preserve">(order.id));</a:t>
            </a:r>
            <a:endParaRPr lang="en-US" sz="1340" dirty="0"/>
          </a:p>
          <a:p>
            <a:pPr indent="0" marL="0">
              <a:buNone/>
            </a:pPr>
            <a:endParaRPr lang="en-US" sz="1340" dirty="0"/>
          </a:p>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OrderConfirmationHandler</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async</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handle</a:t>
            </a:r>
            <a:r>
              <a:rPr lang="en-US" sz="1340" dirty="0">
                <a:solidFill>
                  <a:srgbClr val="F2F4F7"/>
                </a:solidFill>
                <a:latin typeface="Aptos Mono" pitchFamily="34" charset="0"/>
                <a:ea typeface="Aptos Mono" pitchFamily="34" charset="-122"/>
                <a:cs typeface="Aptos Mono" pitchFamily="34" charset="-120"/>
              </a:rPr>
              <a:t xml:space="preserve">(event: </a:t>
            </a:r>
            <a:r>
              <a:rPr lang="en-US" sz="1340" dirty="0">
                <a:solidFill>
                  <a:srgbClr val="67E8F9"/>
                </a:solidFill>
                <a:latin typeface="Aptos Mono" pitchFamily="34" charset="0"/>
                <a:ea typeface="Aptos Mono" pitchFamily="34" charset="-122"/>
                <a:cs typeface="Aptos Mono" pitchFamily="34" charset="-120"/>
              </a:rPr>
              <a:t xml:space="preserve">OrderPlaced</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C4B5FD"/>
                </a:solidFill>
                <a:latin typeface="Aptos Mono" pitchFamily="34" charset="0"/>
                <a:ea typeface="Aptos Mono" pitchFamily="34" charset="-122"/>
                <a:cs typeface="Aptos Mono" pitchFamily="34" charset="-120"/>
              </a:rPr>
              <a:t xml:space="preserve">void</a:t>
            </a:r>
            <a:r>
              <a:rPr lang="en-US" sz="1340" dirty="0">
                <a:solidFill>
                  <a:srgbClr val="F2F4F7"/>
                </a:solidFill>
                <a:latin typeface="Aptos Mono" pitchFamily="34" charset="0"/>
                <a:ea typeface="Aptos Mono" pitchFamily="34" charset="-122"/>
                <a:cs typeface="Aptos Mono" pitchFamily="34" charset="-120"/>
              </a:rPr>
              <a:t xml:space="preserve">&gt;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order =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this.orders.</a:t>
            </a:r>
            <a:r>
              <a:rPr lang="en-US" sz="1340" dirty="0">
                <a:solidFill>
                  <a:srgbClr val="FDE68A"/>
                </a:solidFill>
                <a:latin typeface="Aptos Mono" pitchFamily="34" charset="0"/>
                <a:ea typeface="Aptos Mono" pitchFamily="34" charset="-122"/>
                <a:cs typeface="Aptos Mono" pitchFamily="34" charset="-120"/>
              </a:rPr>
              <a:t xml:space="preserve">get</a:t>
            </a:r>
            <a:r>
              <a:rPr lang="en-US" sz="1340" dirty="0">
                <a:solidFill>
                  <a:srgbClr val="F2F4F7"/>
                </a:solidFill>
                <a:latin typeface="Aptos Mono" pitchFamily="34" charset="0"/>
                <a:ea typeface="Aptos Mono" pitchFamily="34" charset="-122"/>
                <a:cs typeface="Aptos Mono" pitchFamily="34" charset="-120"/>
              </a:rPr>
              <a:t xml:space="preserve">(event.orderId);</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this.mail.</a:t>
            </a:r>
            <a:r>
              <a:rPr lang="en-US" sz="1340" dirty="0">
                <a:solidFill>
                  <a:srgbClr val="FDE68A"/>
                </a:solidFill>
                <a:latin typeface="Aptos Mono" pitchFamily="34" charset="0"/>
                <a:ea typeface="Aptos Mono" pitchFamily="34" charset="-122"/>
                <a:cs typeface="Aptos Mono" pitchFamily="34" charset="-120"/>
              </a:rPr>
              <a:t xml:space="preserve">send</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67E8F9"/>
                </a:solidFill>
                <a:latin typeface="Aptos Mono" pitchFamily="34" charset="0"/>
                <a:ea typeface="Aptos Mono" pitchFamily="34" charset="-122"/>
                <a:cs typeface="Aptos Mono" pitchFamily="34" charset="-120"/>
              </a:rPr>
              <a:t xml:space="preserve">OrderMail</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from</a:t>
            </a:r>
            <a:r>
              <a:rPr lang="en-US" sz="1340" dirty="0">
                <a:solidFill>
                  <a:srgbClr val="F2F4F7"/>
                </a:solidFill>
                <a:latin typeface="Aptos Mono" pitchFamily="34" charset="0"/>
                <a:ea typeface="Aptos Mono" pitchFamily="34" charset="-122"/>
                <a:cs typeface="Aptos Mono" pitchFamily="34" charset="-120"/>
              </a:rPr>
              <a:t xml:space="preserve">(order));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3" name="Shape 26"/>
          <p:cNvSpPr/>
          <p:nvPr/>
        </p:nvSpPr>
        <p:spPr>
          <a:xfrm>
            <a:off x="658368" y="5200650"/>
            <a:ext cx="5102352" cy="1076325"/>
          </a:xfrm>
          <a:prstGeom prst="roundRect">
            <a:avLst>
              <a:gd name="adj" fmla="val 8000"/>
            </a:avLst>
          </a:prstGeom>
          <a:solidFill>
            <a:srgbClr val="FEE4E2"/>
          </a:solidFill>
          <a:ln w="12700">
            <a:solidFill>
              <a:srgbClr val="FEE4E2"/>
            </a:solidFill>
            <a:prstDash val="solid"/>
          </a:ln>
        </p:spPr>
      </p:sp>
      <p:sp>
        <p:nvSpPr>
          <p:cNvPr id="14" name="Text 27"/>
          <p:cNvSpPr/>
          <p:nvPr/>
        </p:nvSpPr>
        <p:spPr>
          <a:xfrm>
            <a:off x="795528" y="5305425"/>
            <a:ext cx="4828032" cy="238125"/>
          </a:xfrm>
          <a:prstGeom prst="rect">
            <a:avLst/>
          </a:prstGeom>
          <a:noFill/>
          <a:ln/>
        </p:spPr>
        <p:txBody>
          <a:bodyPr wrap="square" lIns="0" tIns="0" rIns="0" bIns="0" rtlCol="0" anchor="ctr">
            <a:normAutofit/>
          </a:bodyPr>
          <a:lstStyle/>
          <a:p>
            <a:pPr indent="0" marL="0">
              <a:buNone/>
            </a:pPr>
            <a:r>
              <a:rPr lang="en-US" sz="1300" b="1" dirty="0">
                <a:solidFill>
                  <a:srgbClr val="B42318"/>
                </a:solidFill>
              </a:rPr>
              <a:t>Utan mönstret</a:t>
            </a:r>
            <a:endParaRPr lang="en-US" sz="1300" dirty="0"/>
          </a:p>
        </p:txBody>
      </p:sp>
      <p:sp>
        <p:nvSpPr>
          <p:cNvPr id="15" name="Text 28"/>
          <p:cNvSpPr/>
          <p:nvPr/>
        </p:nvSpPr>
        <p:spPr>
          <a:xfrm>
            <a:off x="795528" y="5610225"/>
            <a:ext cx="4828032" cy="600075"/>
          </a:xfrm>
          <a:prstGeom prst="rect">
            <a:avLst/>
          </a:prstGeom>
          <a:noFill/>
          <a:ln/>
        </p:spPr>
        <p:txBody>
          <a:bodyPr wrap="square" lIns="0" tIns="0" rIns="0" bIns="0" rtlCol="0" anchor="t">
            <a:normAutofit/>
          </a:bodyPr>
          <a:lstStyle/>
          <a:p>
            <a:pPr indent="0" marL="0">
              <a:buNone/>
            </a:pPr>
            <a:r>
              <a:rPr lang="en-US" sz="1400" dirty="0">
                <a:solidFill>
                  <a:srgbClr val="111827"/>
                </a:solidFill>
              </a:rPr>
              <a:t>CheckoutService som direkt anropar MailSdk, AnalyticsSdk och CRM gör varje nytt efterarbete till ett nytt direkt beroende.</a:t>
            </a:r>
            <a:endParaRPr lang="en-US" sz="1400" dirty="0"/>
          </a:p>
        </p:txBody>
      </p:sp>
      <p:sp>
        <p:nvSpPr>
          <p:cNvPr id="16"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37</a:t>
            </a:fld>
            <a:endParaRPr lang="en-US"/>
          </a:p>
        </p:txBody>
      </p:sp>
      <p:sp>
        <p:nvSpPr>
          <p:cNvPr id="17" name="UML CheckoutService">
            <a:extLst>
              <a:ext uri="{FF2B5EF4-FFF2-40B4-BE49-F238E27FC236}">
                <a16:creationId xmlns:a16="http://schemas.microsoft.com/office/drawing/2014/main" id="{1B1534C3-8FB6-4AA4-8996-B7E7558D4B58}"/>
              </a:ext>
            </a:extLst>
          </p:cNvPr>
          <p:cNvSpPr>
            <a:spLocks noGrp="1"/>
          </p:cNvSpPr>
          <p:nvPr/>
        </p:nvSpPr>
        <p:spPr>
          <a:xfrm>
            <a:off x="857250" y="2381250"/>
            <a:ext cx="1952625" cy="638175"/>
          </a:xfrm>
          <a:prstGeom prst="rect">
            <a:avLst/>
          </a:prstGeom>
          <a:solidFill>
            <a:srgbClr val="FFFFFF"/>
          </a:solidFill>
          <a:ln w="13335">
            <a:solidFill>
              <a:srgbClr val="98A2B3"/>
            </a:solidFill>
          </a:ln>
        </p:spPr>
      </p:sp>
      <p:sp>
        <p:nvSpPr>
          <p:cNvPr id="18" name="CheckoutService">
            <a:extLst>
              <a:ext uri="{FF2B5EF4-FFF2-40B4-BE49-F238E27FC236}">
                <a16:creationId xmlns:a16="http://schemas.microsoft.com/office/drawing/2014/main" id="{0FACA518-6385-4694-A1FA-16F90AB143BD}"/>
              </a:ext>
            </a:extLst>
          </p:cNvPr>
          <p:cNvSpPr>
            <a:spLocks noGrp="1"/>
          </p:cNvSpPr>
          <p:nvPr/>
        </p:nvSpPr>
        <p:spPr>
          <a:xfrm>
            <a:off x="904875" y="2409825"/>
            <a:ext cx="18573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CheckoutService</a:t>
            </a:r>
          </a:p>
        </p:txBody>
      </p:sp>
      <p:sp>
        <p:nvSpPr>
          <p:cNvPr id="19" name="">
            <a:extLst>
              <a:ext uri="{FF2B5EF4-FFF2-40B4-BE49-F238E27FC236}">
                <a16:creationId xmlns:a16="http://schemas.microsoft.com/office/drawing/2014/main" id="{0A910E86-5474-4EE7-9127-8A814E6609AA}"/>
              </a:ext>
            </a:extLst>
          </p:cNvPr>
          <p:cNvSpPr>
            <a:spLocks noGrp="1"/>
          </p:cNvSpPr>
          <p:nvPr/>
        </p:nvSpPr>
        <p:spPr>
          <a:xfrm flipV="0">
            <a:off x="857250" y="2705100"/>
            <a:ext cx="1952625" cy="0"/>
          </a:xfrm>
          <a:prstGeom prst="line">
            <a:avLst/>
          </a:prstGeom>
          <a:noFill/>
          <a:ln w="12859">
            <a:solidFill>
              <a:srgbClr val="98A2B3"/>
            </a:solidFill>
            <a:prstDash val="solid"/>
          </a:ln>
        </p:spPr>
      </p:sp>
      <p:sp>
        <p:nvSpPr>
          <p:cNvPr id="20" name="placeOrder()">
            <a:extLst>
              <a:ext uri="{FF2B5EF4-FFF2-40B4-BE49-F238E27FC236}">
                <a16:creationId xmlns:a16="http://schemas.microsoft.com/office/drawing/2014/main" id="{560CE445-CD91-49F2-8A3F-BF9CE4533213}"/>
              </a:ext>
            </a:extLst>
          </p:cNvPr>
          <p:cNvSpPr>
            <a:spLocks noGrp="1"/>
          </p:cNvSpPr>
          <p:nvPr/>
        </p:nvSpPr>
        <p:spPr>
          <a:xfrm>
            <a:off x="942975" y="2752725"/>
            <a:ext cx="17811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placeOrder()</a:t>
            </a:r>
          </a:p>
        </p:txBody>
      </p:sp>
      <p:sp>
        <p:nvSpPr>
          <p:cNvPr id="21" name="UML EventBus">
            <a:extLst>
              <a:ext uri="{FF2B5EF4-FFF2-40B4-BE49-F238E27FC236}">
                <a16:creationId xmlns:a16="http://schemas.microsoft.com/office/drawing/2014/main" id="{C26EE119-C44E-4E78-82F4-C38CB61BC85E}"/>
              </a:ext>
            </a:extLst>
          </p:cNvPr>
          <p:cNvSpPr>
            <a:spLocks noGrp="1"/>
          </p:cNvSpPr>
          <p:nvPr/>
        </p:nvSpPr>
        <p:spPr>
          <a:xfrm>
            <a:off x="3524250" y="2381250"/>
            <a:ext cx="2143125" cy="638175"/>
          </a:xfrm>
          <a:prstGeom prst="rect">
            <a:avLst/>
          </a:prstGeom>
          <a:solidFill>
            <a:srgbClr val="CCFBF1"/>
          </a:solidFill>
          <a:ln w="13335">
            <a:solidFill>
              <a:srgbClr val="0F766E"/>
            </a:solidFill>
          </a:ln>
        </p:spPr>
      </p:sp>
      <p:sp>
        <p:nvSpPr>
          <p:cNvPr id="22" name="EventBus">
            <a:extLst>
              <a:ext uri="{FF2B5EF4-FFF2-40B4-BE49-F238E27FC236}">
                <a16:creationId xmlns:a16="http://schemas.microsoft.com/office/drawing/2014/main" id="{7CBE6245-A8BD-4D8B-88FD-98DB0FB9FB62}"/>
              </a:ext>
            </a:extLst>
          </p:cNvPr>
          <p:cNvSpPr>
            <a:spLocks noGrp="1"/>
          </p:cNvSpPr>
          <p:nvPr/>
        </p:nvSpPr>
        <p:spPr>
          <a:xfrm>
            <a:off x="3571875" y="2409825"/>
            <a:ext cx="2047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EventBus</a:t>
            </a:r>
          </a:p>
        </p:txBody>
      </p:sp>
      <p:sp>
        <p:nvSpPr>
          <p:cNvPr id="23" name="">
            <a:extLst>
              <a:ext uri="{FF2B5EF4-FFF2-40B4-BE49-F238E27FC236}">
                <a16:creationId xmlns:a16="http://schemas.microsoft.com/office/drawing/2014/main" id="{81757972-63C1-4262-81AC-5C22D5AF02B7}"/>
              </a:ext>
            </a:extLst>
          </p:cNvPr>
          <p:cNvSpPr>
            <a:spLocks noGrp="1"/>
          </p:cNvSpPr>
          <p:nvPr/>
        </p:nvSpPr>
        <p:spPr>
          <a:xfrm flipV="0">
            <a:off x="3524250" y="2705100"/>
            <a:ext cx="2143125" cy="0"/>
          </a:xfrm>
          <a:prstGeom prst="line">
            <a:avLst/>
          </a:prstGeom>
          <a:noFill/>
          <a:ln w="12859">
            <a:solidFill>
              <a:srgbClr val="0F766E"/>
            </a:solidFill>
            <a:prstDash val="solid"/>
          </a:ln>
        </p:spPr>
      </p:sp>
      <p:sp>
        <p:nvSpPr>
          <p:cNvPr id="24" name="publish(event)">
            <a:extLst>
              <a:ext uri="{FF2B5EF4-FFF2-40B4-BE49-F238E27FC236}">
                <a16:creationId xmlns:a16="http://schemas.microsoft.com/office/drawing/2014/main" id="{5502D9EC-5FEC-454A-B5FC-E7B9536E771C}"/>
              </a:ext>
            </a:extLst>
          </p:cNvPr>
          <p:cNvSpPr>
            <a:spLocks noGrp="1"/>
          </p:cNvSpPr>
          <p:nvPr/>
        </p:nvSpPr>
        <p:spPr>
          <a:xfrm>
            <a:off x="3609975" y="2752725"/>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publish(event)</a:t>
            </a:r>
          </a:p>
        </p:txBody>
      </p:sp>
      <p:sp>
        <p:nvSpPr>
          <p:cNvPr id="25" name="UML OrderConfirmationHandler">
            <a:extLst>
              <a:ext uri="{FF2B5EF4-FFF2-40B4-BE49-F238E27FC236}">
                <a16:creationId xmlns:a16="http://schemas.microsoft.com/office/drawing/2014/main" id="{6F72AF50-8DD7-4902-A8B8-6B14B4D14FD0}"/>
              </a:ext>
            </a:extLst>
          </p:cNvPr>
          <p:cNvSpPr>
            <a:spLocks noGrp="1"/>
          </p:cNvSpPr>
          <p:nvPr/>
        </p:nvSpPr>
        <p:spPr>
          <a:xfrm>
            <a:off x="3333750" y="4048125"/>
            <a:ext cx="2333625" cy="638175"/>
          </a:xfrm>
          <a:prstGeom prst="rect">
            <a:avLst/>
          </a:prstGeom>
          <a:solidFill>
            <a:srgbClr val="FFFFFF"/>
          </a:solidFill>
          <a:ln w="13335">
            <a:solidFill>
              <a:srgbClr val="98A2B3"/>
            </a:solidFill>
          </a:ln>
        </p:spPr>
      </p:sp>
      <p:sp>
        <p:nvSpPr>
          <p:cNvPr id="26" name="OrderConfirmationHandler">
            <a:extLst>
              <a:ext uri="{FF2B5EF4-FFF2-40B4-BE49-F238E27FC236}">
                <a16:creationId xmlns:a16="http://schemas.microsoft.com/office/drawing/2014/main" id="{BED29DAA-D544-4865-BA91-B94E6E0F24CF}"/>
              </a:ext>
            </a:extLst>
          </p:cNvPr>
          <p:cNvSpPr>
            <a:spLocks noGrp="1"/>
          </p:cNvSpPr>
          <p:nvPr/>
        </p:nvSpPr>
        <p:spPr>
          <a:xfrm>
            <a:off x="3381375" y="4076700"/>
            <a:ext cx="2238375" cy="26670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OrderConfirmationHandler</a:t>
            </a:r>
          </a:p>
        </p:txBody>
      </p:sp>
      <p:sp>
        <p:nvSpPr>
          <p:cNvPr id="27" name="">
            <a:extLst>
              <a:ext uri="{FF2B5EF4-FFF2-40B4-BE49-F238E27FC236}">
                <a16:creationId xmlns:a16="http://schemas.microsoft.com/office/drawing/2014/main" id="{D477DCB4-D79C-4F80-9C5E-25DED056621D}"/>
              </a:ext>
            </a:extLst>
          </p:cNvPr>
          <p:cNvSpPr>
            <a:spLocks noGrp="1"/>
          </p:cNvSpPr>
          <p:nvPr/>
        </p:nvSpPr>
        <p:spPr>
          <a:xfrm flipV="0">
            <a:off x="3333750" y="4371975"/>
            <a:ext cx="2333625" cy="0"/>
          </a:xfrm>
          <a:prstGeom prst="line">
            <a:avLst/>
          </a:prstGeom>
          <a:noFill/>
          <a:ln w="12859">
            <a:solidFill>
              <a:srgbClr val="98A2B3"/>
            </a:solidFill>
            <a:prstDash val="solid"/>
          </a:ln>
        </p:spPr>
      </p:sp>
      <p:sp>
        <p:nvSpPr>
          <p:cNvPr id="28" name="handle(event)">
            <a:extLst>
              <a:ext uri="{FF2B5EF4-FFF2-40B4-BE49-F238E27FC236}">
                <a16:creationId xmlns:a16="http://schemas.microsoft.com/office/drawing/2014/main" id="{17D49C40-EB08-4420-AB2C-C0F604AE4CD5}"/>
              </a:ext>
            </a:extLst>
          </p:cNvPr>
          <p:cNvSpPr>
            <a:spLocks noGrp="1"/>
          </p:cNvSpPr>
          <p:nvPr/>
        </p:nvSpPr>
        <p:spPr>
          <a:xfrm>
            <a:off x="3419475" y="4419600"/>
            <a:ext cx="21621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handle(event)</a:t>
            </a:r>
          </a:p>
        </p:txBody>
      </p:sp>
      <p:cxnSp>
        <p:nvCxnSpPr>
          <p:cNvPr id="29" name=""/>
          <p:cNvCxnSpPr>
            <a:stCxn id="17" idx="3"/>
            <a:endCxn id="21" idx="1"/>
          </p:cNvCxnSpPr>
          <p:nvPr/>
        </p:nvCxnSpPr>
        <p:spPr>
          <a:xfrm>
            <a:off x="2809875" y="2700338"/>
            <a:ext cx="714375" cy="0"/>
          </a:xfrm>
          <a:prstGeom prst="straightConnector1">
            <a:avLst/>
          </a:prstGeom>
          <a:ln w="15240">
            <a:solidFill>
              <a:srgbClr val="667085"/>
            </a:solidFill>
            <a:prstDash val="solid"/>
            <a:tailEnd type="arrow" w="med" len="med"/>
          </a:ln>
        </p:spPr>
      </p:cxnSp>
      <p:cxnSp>
        <p:nvCxnSpPr>
          <p:cNvPr id="30" name=""/>
          <p:cNvCxnSpPr>
            <a:stCxn id="21" idx="2"/>
            <a:endCxn id="25" idx="0"/>
          </p:cNvCxnSpPr>
          <p:nvPr/>
        </p:nvCxnSpPr>
        <p:spPr>
          <a:xfrm flipH="1">
            <a:off x="4500563" y="3019425"/>
            <a:ext cx="95250" cy="1028700"/>
          </a:xfrm>
          <a:prstGeom prst="straightConnector1">
            <a:avLst/>
          </a:prstGeom>
          <a:ln w="15240">
            <a:solidFill>
              <a:srgbClr val="667085"/>
            </a:solidFill>
            <a:prstDash val="solid"/>
            <a:tailEnd type="arrow" w="med" len="med"/>
          </a:ln>
        </p:spPr>
      </p:cxnSp>
      <p:sp>
        <p:nvSpPr>
          <p:cNvPr id="31" name="publish">
            <a:extLst>
              <a:ext uri="{FF2B5EF4-FFF2-40B4-BE49-F238E27FC236}">
                <a16:creationId xmlns:a16="http://schemas.microsoft.com/office/drawing/2014/main" id="{DD268892-B60E-40D9-B74F-C9F9CC9B322A}"/>
              </a:ext>
            </a:extLst>
          </p:cNvPr>
          <p:cNvSpPr>
            <a:spLocks noGrp="1"/>
          </p:cNvSpPr>
          <p:nvPr/>
        </p:nvSpPr>
        <p:spPr>
          <a:xfrm>
            <a:off x="2828925" y="2343150"/>
            <a:ext cx="666750"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publish</a:t>
            </a:r>
          </a:p>
        </p:txBody>
      </p:sp>
      <p:sp>
        <p:nvSpPr>
          <p:cNvPr id="32" name="dispatch">
            <a:extLst>
              <a:ext uri="{FF2B5EF4-FFF2-40B4-BE49-F238E27FC236}">
                <a16:creationId xmlns:a16="http://schemas.microsoft.com/office/drawing/2014/main" id="{453322E5-7583-4A35-9E50-18F9D4D56206}"/>
              </a:ext>
            </a:extLst>
          </p:cNvPr>
          <p:cNvSpPr>
            <a:spLocks noGrp="1"/>
          </p:cNvSpPr>
          <p:nvPr/>
        </p:nvSpPr>
        <p:spPr>
          <a:xfrm>
            <a:off x="4572000" y="3476625"/>
            <a:ext cx="952500"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dispatch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9. Protected Variations</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GRASP · ansvarsfördelning</a:t>
            </a:r>
            <a:endParaRPr lang="en-US" sz="1300" dirty="0"/>
          </a:p>
        </p:txBody>
      </p:sp>
      <p:sp>
        <p:nvSpPr>
          <p:cNvPr id="4" name="Text 2"/>
          <p:cNvSpPr/>
          <p:nvPr/>
        </p:nvSpPr>
        <p:spPr>
          <a:xfrm>
            <a:off x="685800" y="1298448"/>
            <a:ext cx="6766560" cy="1234440"/>
          </a:xfrm>
          <a:prstGeom prst="rect">
            <a:avLst/>
          </a:prstGeom>
          <a:noFill/>
          <a:ln/>
        </p:spPr>
        <p:txBody>
          <a:bodyPr wrap="square" lIns="0" tIns="0" rIns="0" bIns="0" rtlCol="0" anchor="ctr">
            <a:normAutofit/>
          </a:bodyPr>
          <a:lstStyle/>
          <a:p>
            <a:pPr indent="0" marL="0">
              <a:buNone/>
            </a:pPr>
            <a:r>
              <a:rPr lang="en-US" sz="2500" b="1" dirty="0">
                <a:solidFill>
                  <a:srgbClr val="111827"/>
                </a:solidFill>
              </a:rPr>
              <a:t>Identifiera punkter som sannolikt varierar och kapsla in dem bakom stabila gränser.</a:t>
            </a:r>
            <a:endParaRPr lang="en-US" sz="2500" dirty="0"/>
          </a:p>
        </p:txBody>
      </p:sp>
      <p:sp>
        <p:nvSpPr>
          <p:cNvPr id="5" name="Shape 3"/>
          <p:cNvSpPr/>
          <p:nvPr/>
        </p:nvSpPr>
        <p:spPr>
          <a:xfrm>
            <a:off x="7818120" y="1234440"/>
            <a:ext cx="3611880" cy="1417320"/>
          </a:xfrm>
          <a:prstGeom prst="roundRect">
            <a:avLst>
              <a:gd name="adj" fmla="val 5161"/>
            </a:avLst>
          </a:prstGeom>
          <a:solidFill>
            <a:srgbClr val="CCFBF1"/>
          </a:solidFill>
          <a:ln w="12700">
            <a:solidFill>
              <a:srgbClr val="CCFBF1"/>
            </a:solidFill>
            <a:prstDash val="solid"/>
          </a:ln>
        </p:spPr>
      </p:sp>
      <p:sp>
        <p:nvSpPr>
          <p:cNvPr id="6" name="Text 4"/>
          <p:cNvSpPr/>
          <p:nvPr/>
        </p:nvSpPr>
        <p:spPr>
          <a:xfrm>
            <a:off x="8065008" y="1508760"/>
            <a:ext cx="3108960" cy="201168"/>
          </a:xfrm>
          <a:prstGeom prst="rect">
            <a:avLst/>
          </a:prstGeom>
          <a:noFill/>
          <a:ln/>
        </p:spPr>
        <p:txBody>
          <a:bodyPr wrap="square" lIns="0" tIns="0" rIns="0" bIns="0" rtlCol="0" anchor="ctr"/>
          <a:lstStyle/>
          <a:p>
            <a:pPr algn="ctr" indent="0" marL="0">
              <a:buNone/>
            </a:pPr>
            <a:r>
              <a:rPr lang="en-US" sz="1100" b="1" dirty="0">
                <a:solidFill>
                  <a:srgbClr val="0F766E"/>
                </a:solidFill>
              </a:rPr>
              <a:t>DESIGNFRÅGA</a:t>
            </a:r>
            <a:endParaRPr lang="en-US" sz="1100" dirty="0"/>
          </a:p>
        </p:txBody>
      </p:sp>
      <p:sp>
        <p:nvSpPr>
          <p:cNvPr id="7" name="Text 5"/>
          <p:cNvSpPr/>
          <p:nvPr/>
        </p:nvSpPr>
        <p:spPr>
          <a:xfrm>
            <a:off x="8065008" y="1810512"/>
            <a:ext cx="3108960" cy="566928"/>
          </a:xfrm>
          <a:prstGeom prst="rect">
            <a:avLst/>
          </a:prstGeom>
          <a:noFill/>
          <a:ln/>
        </p:spPr>
        <p:txBody>
          <a:bodyPr wrap="square" lIns="0" tIns="0" rIns="0" bIns="0" rtlCol="0" anchor="ctr">
            <a:normAutofit/>
          </a:bodyPr>
          <a:lstStyle/>
          <a:p>
            <a:pPr algn="ctr" indent="0" marL="0">
              <a:buNone/>
            </a:pPr>
            <a:r>
              <a:rPr lang="en-US" sz="1800" b="1" dirty="0">
                <a:solidFill>
                  <a:srgbClr val="111827"/>
                </a:solidFill>
              </a:rPr>
              <a:t>Vad kan ändras — och var ska förändringen stoppas?</a:t>
            </a:r>
            <a:endParaRPr lang="en-US" sz="1800" dirty="0"/>
          </a:p>
        </p:txBody>
      </p:sp>
      <p:sp>
        <p:nvSpPr>
          <p:cNvPr id="8" name="Shape 6"/>
          <p:cNvSpPr/>
          <p:nvPr/>
        </p:nvSpPr>
        <p:spPr>
          <a:xfrm>
            <a:off x="685800" y="3063240"/>
            <a:ext cx="10744200" cy="1097280"/>
          </a:xfrm>
          <a:prstGeom prst="roundRect">
            <a:avLst>
              <a:gd name="adj" fmla="val 5000"/>
            </a:avLst>
          </a:prstGeom>
          <a:solidFill>
            <a:srgbClr val="D1E9FF"/>
          </a:solidFill>
          <a:ln w="12700">
            <a:solidFill>
              <a:srgbClr val="D1E9FF"/>
            </a:solidFill>
            <a:prstDash val="solid"/>
          </a:ln>
        </p:spPr>
      </p:sp>
      <p:sp>
        <p:nvSpPr>
          <p:cNvPr id="9" name="Text 7"/>
          <p:cNvSpPr/>
          <p:nvPr/>
        </p:nvSpPr>
        <p:spPr>
          <a:xfrm>
            <a:off x="822960" y="3172968"/>
            <a:ext cx="10469880" cy="228600"/>
          </a:xfrm>
          <a:prstGeom prst="rect">
            <a:avLst/>
          </a:prstGeom>
          <a:noFill/>
          <a:ln/>
        </p:spPr>
        <p:txBody>
          <a:bodyPr wrap="square" lIns="0" tIns="0" rIns="0" bIns="0" rtlCol="0" anchor="ctr">
            <a:normAutofit/>
          </a:bodyPr>
          <a:lstStyle/>
          <a:p>
            <a:pPr indent="0" marL="0">
              <a:buNone/>
            </a:pPr>
            <a:r>
              <a:rPr lang="en-US" sz="1300" b="1" dirty="0">
                <a:solidFill>
                  <a:srgbClr val="175CD3"/>
                </a:solidFill>
              </a:rPr>
              <a:t>Inte en regelbok</a:t>
            </a:r>
            <a:endParaRPr lang="en-US" sz="1300" dirty="0"/>
          </a:p>
        </p:txBody>
      </p:sp>
      <p:sp>
        <p:nvSpPr>
          <p:cNvPr id="10" name="Text 8"/>
          <p:cNvSpPr/>
          <p:nvPr/>
        </p:nvSpPr>
        <p:spPr>
          <a:xfrm>
            <a:off x="822960" y="3456432"/>
            <a:ext cx="10469880" cy="621792"/>
          </a:xfrm>
          <a:prstGeom prst="rect">
            <a:avLst/>
          </a:prstGeom>
          <a:noFill/>
          <a:ln/>
        </p:spPr>
        <p:txBody>
          <a:bodyPr wrap="square" lIns="0" tIns="0" rIns="0" bIns="0" rtlCol="0" anchor="t">
            <a:normAutofit/>
          </a:bodyPr>
          <a:lstStyle/>
          <a:p>
            <a:pPr indent="0" marL="0">
              <a:buNone/>
            </a:pPr>
            <a:r>
              <a:rPr lang="en-US" sz="1400" dirty="0">
                <a:solidFill>
                  <a:srgbClr val="111827"/>
                </a:solidFill>
              </a:rPr>
              <a:t>Skydda verkliga variationspunkter. Om allt abstraheras “för säkerhets skull” får vi spekulativ komplexitet.</a:t>
            </a:r>
            <a:endParaRPr lang="en-US" sz="1400" dirty="0"/>
          </a:p>
        </p:txBody>
      </p:sp>
      <p:sp>
        <p:nvSpPr>
          <p:cNvPr id="11" name="Text 9"/>
          <p:cNvSpPr/>
          <p:nvPr/>
        </p:nvSpPr>
        <p:spPr>
          <a:xfrm>
            <a:off x="704088" y="4663440"/>
            <a:ext cx="10698480" cy="640080"/>
          </a:xfrm>
          <a:prstGeom prst="rect">
            <a:avLst/>
          </a:prstGeom>
          <a:noFill/>
          <a:ln/>
        </p:spPr>
        <p:txBody>
          <a:bodyPr wrap="square" lIns="0" tIns="0" rIns="0" bIns="0" rtlCol="0" anchor="ctr">
            <a:normAutofit/>
          </a:bodyPr>
          <a:lstStyle/>
          <a:p>
            <a:pPr indent="0" marL="0">
              <a:buNone/>
            </a:pPr>
            <a:r>
              <a:rPr lang="en-US" sz="1900" dirty="0">
                <a:solidFill>
                  <a:srgbClr val="344054"/>
                </a:solidFill>
              </a:rPr>
              <a:t>GRASP hjälper oss att motivera ett ansvar. Samma designbeslut kan stödja flera mönster samtidigt.</a:t>
            </a:r>
            <a:endParaRPr lang="en-US" sz="19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Protected Variations · exempel 1</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Betalleverantören kan bytas</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Vi startar med en kortleverantör men vill kunna byta utan att skriva om checkout.</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7"/>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28"/>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29"/>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interface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PaymentGateway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charge</a:t>
            </a:r>
            <a:r>
              <a:rPr lang="en-US" sz="1340" dirty="0">
                <a:solidFill>
                  <a:srgbClr val="F2F4F7"/>
                </a:solidFill>
                <a:latin typeface="Aptos Mono" pitchFamily="34" charset="0"/>
                <a:ea typeface="Aptos Mono" pitchFamily="34" charset="-122"/>
                <a:cs typeface="Aptos Mono" pitchFamily="34" charset="-120"/>
              </a:rPr>
              <a:t xml:space="preserve">(request: </a:t>
            </a:r>
            <a:r>
              <a:rPr lang="en-US" sz="1340" dirty="0">
                <a:solidFill>
                  <a:srgbClr val="67E8F9"/>
                </a:solidFill>
                <a:latin typeface="Aptos Mono" pitchFamily="34" charset="0"/>
                <a:ea typeface="Aptos Mono" pitchFamily="34" charset="-122"/>
                <a:cs typeface="Aptos Mono" pitchFamily="34" charset="-120"/>
              </a:rPr>
              <a:t xml:space="preserve">PaymentRequest</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67E8F9"/>
                </a:solidFill>
                <a:latin typeface="Aptos Mono" pitchFamily="34" charset="0"/>
                <a:ea typeface="Aptos Mono" pitchFamily="34" charset="-122"/>
                <a:cs typeface="Aptos Mono" pitchFamily="34" charset="-120"/>
              </a:rPr>
              <a:t xml:space="preserve">PaymentResult</a:t>
            </a:r>
            <a:r>
              <a:rPr lang="en-US" sz="1340" dirty="0">
                <a:solidFill>
                  <a:srgbClr val="F2F4F7"/>
                </a:solidFill>
                <a:latin typeface="Aptos Mono" pitchFamily="34" charset="0"/>
                <a:ea typeface="Aptos Mono" pitchFamily="34" charset="-122"/>
                <a:cs typeface="Aptos Mono" pitchFamily="34" charset="-120"/>
              </a:rPr>
              <a:t xml:space="preserve">&gt;;</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endParaRPr lang="en-US" sz="1340" dirty="0"/>
          </a:p>
          <a:p>
            <a:pPr indent="0" marL="0">
              <a:buNone/>
            </a:pPr>
            <a:r>
              <a:rPr lang="en-US" sz="1340" dirty="0">
                <a:solidFill>
                  <a:srgbClr val="94A3B8"/>
                </a:solidFill>
                <a:latin typeface="Aptos Mono" pitchFamily="34" charset="0"/>
                <a:ea typeface="Aptos Mono" pitchFamily="34" charset="-122"/>
                <a:cs typeface="Aptos Mono" pitchFamily="34" charset="-120"/>
              </a:rPr>
              <a:t xml:space="preserve">// CheckoutService stays unchanged when provider changes.</a:t>
            </a:r>
            <a:endParaRPr lang="en-US" sz="1340" dirty="0"/>
          </a:p>
          <a:p>
            <a:pPr indent="0" marL="0">
              <a:buNone/>
            </a:pPr>
            <a:endParaRPr lang="en-US" sz="1340" dirty="0"/>
          </a:p>
          <a:p>
            <a:pPr indent="0" marL="0">
              <a:buNone/>
            </a:pP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payments: </a:t>
            </a:r>
            <a:r>
              <a:rPr lang="en-US" sz="1340" dirty="0">
                <a:solidFill>
                  <a:srgbClr val="67E8F9"/>
                </a:solidFill>
                <a:latin typeface="Aptos Mono" pitchFamily="34" charset="0"/>
                <a:ea typeface="Aptos Mono" pitchFamily="34" charset="-122"/>
                <a:cs typeface="Aptos Mono" pitchFamily="34" charset="-120"/>
              </a:rPr>
              <a:t xml:space="preserve">PaymentGateway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config.provider === </a:t>
            </a:r>
            <a:r>
              <a:rPr lang="en-US" sz="1340" dirty="0">
                <a:solidFill>
                  <a:srgbClr val="A7F3D0"/>
                </a:solidFill>
                <a:latin typeface="Aptos Mono" pitchFamily="34" charset="0"/>
                <a:ea typeface="Aptos Mono" pitchFamily="34" charset="-122"/>
                <a:cs typeface="Aptos Mono" pitchFamily="34" charset="-120"/>
              </a:rPr>
              <a:t xml:space="preserve">'new'</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 </a:t>
            </a:r>
            <a:r>
              <a:rPr lang="en-US" sz="1340" dirty="0">
                <a:solidFill>
                  <a:srgbClr val="C4B5FD"/>
                </a:solidFill>
                <a:latin typeface="Aptos Mono" pitchFamily="34" charset="0"/>
                <a:ea typeface="Aptos Mono" pitchFamily="34" charset="-122"/>
                <a:cs typeface="Aptos Mono" pitchFamily="34" charset="-120"/>
              </a:rPr>
              <a:t xml:space="preserve">new</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NewProviderAdapter</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 </a:t>
            </a:r>
            <a:r>
              <a:rPr lang="en-US" sz="1340" dirty="0">
                <a:solidFill>
                  <a:srgbClr val="C4B5FD"/>
                </a:solidFill>
                <a:latin typeface="Aptos Mono" pitchFamily="34" charset="0"/>
                <a:ea typeface="Aptos Mono" pitchFamily="34" charset="-122"/>
                <a:cs typeface="Aptos Mono" pitchFamily="34" charset="-120"/>
              </a:rPr>
              <a:t xml:space="preserve">new</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CardProviderAdapter</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13"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39</a:t>
            </a:fld>
            <a:endParaRPr lang="en-US"/>
          </a:p>
        </p:txBody>
      </p:sp>
      <p:sp>
        <p:nvSpPr>
          <p:cNvPr id="14" name="UML CheckoutService">
            <a:extLst>
              <a:ext uri="{FF2B5EF4-FFF2-40B4-BE49-F238E27FC236}">
                <a16:creationId xmlns:a16="http://schemas.microsoft.com/office/drawing/2014/main" id="{010130E1-14C5-4C5C-8E93-5982B4C58A20}"/>
              </a:ext>
            </a:extLst>
          </p:cNvPr>
          <p:cNvSpPr>
            <a:spLocks noGrp="1"/>
          </p:cNvSpPr>
          <p:nvPr/>
        </p:nvSpPr>
        <p:spPr>
          <a:xfrm>
            <a:off x="838200" y="2524125"/>
            <a:ext cx="1943100" cy="638175"/>
          </a:xfrm>
          <a:prstGeom prst="rect">
            <a:avLst/>
          </a:prstGeom>
          <a:solidFill>
            <a:srgbClr val="FFFFFF"/>
          </a:solidFill>
          <a:ln w="13335">
            <a:solidFill>
              <a:srgbClr val="98A2B3"/>
            </a:solidFill>
          </a:ln>
        </p:spPr>
      </p:sp>
      <p:sp>
        <p:nvSpPr>
          <p:cNvPr id="15" name="CheckoutService">
            <a:extLst>
              <a:ext uri="{FF2B5EF4-FFF2-40B4-BE49-F238E27FC236}">
                <a16:creationId xmlns:a16="http://schemas.microsoft.com/office/drawing/2014/main" id="{7F257D22-A491-4DEF-8BDE-DC888001668D}"/>
              </a:ext>
            </a:extLst>
          </p:cNvPr>
          <p:cNvSpPr>
            <a:spLocks noGrp="1"/>
          </p:cNvSpPr>
          <p:nvPr/>
        </p:nvSpPr>
        <p:spPr>
          <a:xfrm>
            <a:off x="885825" y="2552700"/>
            <a:ext cx="184785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CheckoutService</a:t>
            </a:r>
          </a:p>
        </p:txBody>
      </p:sp>
      <p:sp>
        <p:nvSpPr>
          <p:cNvPr id="16" name="">
            <a:extLst>
              <a:ext uri="{FF2B5EF4-FFF2-40B4-BE49-F238E27FC236}">
                <a16:creationId xmlns:a16="http://schemas.microsoft.com/office/drawing/2014/main" id="{CC5F6552-74A8-4DA9-9865-3553DF9F95D1}"/>
              </a:ext>
            </a:extLst>
          </p:cNvPr>
          <p:cNvSpPr>
            <a:spLocks noGrp="1"/>
          </p:cNvSpPr>
          <p:nvPr/>
        </p:nvSpPr>
        <p:spPr>
          <a:xfrm flipV="0">
            <a:off x="838200" y="2847975"/>
            <a:ext cx="1943100" cy="0"/>
          </a:xfrm>
          <a:prstGeom prst="line">
            <a:avLst/>
          </a:prstGeom>
          <a:noFill/>
          <a:ln w="12859">
            <a:solidFill>
              <a:srgbClr val="98A2B3"/>
            </a:solidFill>
            <a:prstDash val="solid"/>
          </a:ln>
        </p:spPr>
      </p:sp>
      <p:sp>
        <p:nvSpPr>
          <p:cNvPr id="17" name="placeOrder()">
            <a:extLst>
              <a:ext uri="{FF2B5EF4-FFF2-40B4-BE49-F238E27FC236}">
                <a16:creationId xmlns:a16="http://schemas.microsoft.com/office/drawing/2014/main" id="{3C94C86D-966D-48EB-9F40-907126A0E55E}"/>
              </a:ext>
            </a:extLst>
          </p:cNvPr>
          <p:cNvSpPr>
            <a:spLocks noGrp="1"/>
          </p:cNvSpPr>
          <p:nvPr/>
        </p:nvSpPr>
        <p:spPr>
          <a:xfrm>
            <a:off x="923925" y="2895600"/>
            <a:ext cx="177165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placeOrder()</a:t>
            </a:r>
          </a:p>
        </p:txBody>
      </p:sp>
      <p:sp>
        <p:nvSpPr>
          <p:cNvPr id="18" name="UML PaymentGateway">
            <a:extLst>
              <a:ext uri="{FF2B5EF4-FFF2-40B4-BE49-F238E27FC236}">
                <a16:creationId xmlns:a16="http://schemas.microsoft.com/office/drawing/2014/main" id="{4F3120BF-DDC8-42CB-AFEF-60D63FA9F184}"/>
              </a:ext>
            </a:extLst>
          </p:cNvPr>
          <p:cNvSpPr>
            <a:spLocks noGrp="1"/>
          </p:cNvSpPr>
          <p:nvPr/>
        </p:nvSpPr>
        <p:spPr>
          <a:xfrm>
            <a:off x="3476625" y="2381250"/>
            <a:ext cx="2219325" cy="809625"/>
          </a:xfrm>
          <a:prstGeom prst="rect">
            <a:avLst/>
          </a:prstGeom>
          <a:solidFill>
            <a:srgbClr val="CCFBF1"/>
          </a:solidFill>
          <a:ln w="13335">
            <a:solidFill>
              <a:srgbClr val="0F766E"/>
            </a:solidFill>
          </a:ln>
        </p:spPr>
      </p:sp>
      <p:sp>
        <p:nvSpPr>
          <p:cNvPr id="19" name="«interface»&#10;PaymentGateway">
            <a:extLst>
              <a:ext uri="{FF2B5EF4-FFF2-40B4-BE49-F238E27FC236}">
                <a16:creationId xmlns:a16="http://schemas.microsoft.com/office/drawing/2014/main" id="{30B0F0CA-5DF8-482C-BF22-60C4C3546DFE}"/>
              </a:ext>
            </a:extLst>
          </p:cNvPr>
          <p:cNvSpPr>
            <a:spLocks noGrp="1"/>
          </p:cNvSpPr>
          <p:nvPr/>
        </p:nvSpPr>
        <p:spPr>
          <a:xfrm>
            <a:off x="3524250" y="2409825"/>
            <a:ext cx="2124075" cy="43815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«interface»</a:t>
            </a:r>
          </a:p>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PaymentGateway</a:t>
            </a:r>
          </a:p>
        </p:txBody>
      </p:sp>
      <p:sp>
        <p:nvSpPr>
          <p:cNvPr id="20" name="">
            <a:extLst>
              <a:ext uri="{FF2B5EF4-FFF2-40B4-BE49-F238E27FC236}">
                <a16:creationId xmlns:a16="http://schemas.microsoft.com/office/drawing/2014/main" id="{73B61065-A9FA-400D-9396-2D85888E5A9D}"/>
              </a:ext>
            </a:extLst>
          </p:cNvPr>
          <p:cNvSpPr>
            <a:spLocks noGrp="1"/>
          </p:cNvSpPr>
          <p:nvPr/>
        </p:nvSpPr>
        <p:spPr>
          <a:xfrm flipV="0">
            <a:off x="3476625" y="2876550"/>
            <a:ext cx="2219325" cy="0"/>
          </a:xfrm>
          <a:prstGeom prst="line">
            <a:avLst/>
          </a:prstGeom>
          <a:noFill/>
          <a:ln w="12859">
            <a:solidFill>
              <a:srgbClr val="0F766E"/>
            </a:solidFill>
            <a:prstDash val="solid"/>
          </a:ln>
        </p:spPr>
      </p:sp>
      <p:sp>
        <p:nvSpPr>
          <p:cNvPr id="21" name="charge()">
            <a:extLst>
              <a:ext uri="{FF2B5EF4-FFF2-40B4-BE49-F238E27FC236}">
                <a16:creationId xmlns:a16="http://schemas.microsoft.com/office/drawing/2014/main" id="{B41656F8-4806-490F-906B-F9B96373626F}"/>
              </a:ext>
            </a:extLst>
          </p:cNvPr>
          <p:cNvSpPr>
            <a:spLocks noGrp="1"/>
          </p:cNvSpPr>
          <p:nvPr/>
        </p:nvSpPr>
        <p:spPr>
          <a:xfrm>
            <a:off x="3562350" y="2924175"/>
            <a:ext cx="20478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charge()</a:t>
            </a:r>
          </a:p>
        </p:txBody>
      </p:sp>
      <p:sp>
        <p:nvSpPr>
          <p:cNvPr id="22" name="UML CardProviderAdapter">
            <a:extLst>
              <a:ext uri="{FF2B5EF4-FFF2-40B4-BE49-F238E27FC236}">
                <a16:creationId xmlns:a16="http://schemas.microsoft.com/office/drawing/2014/main" id="{8497E83F-622F-4691-A129-260DD9D8299C}"/>
              </a:ext>
            </a:extLst>
          </p:cNvPr>
          <p:cNvSpPr>
            <a:spLocks noGrp="1"/>
          </p:cNvSpPr>
          <p:nvPr/>
        </p:nvSpPr>
        <p:spPr>
          <a:xfrm>
            <a:off x="904875" y="4333875"/>
            <a:ext cx="2143125" cy="638175"/>
          </a:xfrm>
          <a:prstGeom prst="rect">
            <a:avLst/>
          </a:prstGeom>
          <a:solidFill>
            <a:srgbClr val="FFFFFF"/>
          </a:solidFill>
          <a:ln w="13335">
            <a:solidFill>
              <a:srgbClr val="98A2B3"/>
            </a:solidFill>
          </a:ln>
        </p:spPr>
      </p:sp>
      <p:sp>
        <p:nvSpPr>
          <p:cNvPr id="23" name="CardProviderAdapter">
            <a:extLst>
              <a:ext uri="{FF2B5EF4-FFF2-40B4-BE49-F238E27FC236}">
                <a16:creationId xmlns:a16="http://schemas.microsoft.com/office/drawing/2014/main" id="{E21BF97B-47CF-4E47-887E-82A691947F9D}"/>
              </a:ext>
            </a:extLst>
          </p:cNvPr>
          <p:cNvSpPr>
            <a:spLocks noGrp="1"/>
          </p:cNvSpPr>
          <p:nvPr/>
        </p:nvSpPr>
        <p:spPr>
          <a:xfrm>
            <a:off x="952500" y="4362450"/>
            <a:ext cx="2047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CardProviderAdapter</a:t>
            </a:r>
          </a:p>
        </p:txBody>
      </p:sp>
      <p:sp>
        <p:nvSpPr>
          <p:cNvPr id="24" name="">
            <a:extLst>
              <a:ext uri="{FF2B5EF4-FFF2-40B4-BE49-F238E27FC236}">
                <a16:creationId xmlns:a16="http://schemas.microsoft.com/office/drawing/2014/main" id="{46DB9E95-5136-48E9-933E-DD2595358253}"/>
              </a:ext>
            </a:extLst>
          </p:cNvPr>
          <p:cNvSpPr>
            <a:spLocks noGrp="1"/>
          </p:cNvSpPr>
          <p:nvPr/>
        </p:nvSpPr>
        <p:spPr>
          <a:xfrm flipV="0">
            <a:off x="904875" y="4657725"/>
            <a:ext cx="2143125" cy="0"/>
          </a:xfrm>
          <a:prstGeom prst="line">
            <a:avLst/>
          </a:prstGeom>
          <a:noFill/>
          <a:ln w="12859">
            <a:solidFill>
              <a:srgbClr val="98A2B3"/>
            </a:solidFill>
            <a:prstDash val="solid"/>
          </a:ln>
        </p:spPr>
      </p:sp>
      <p:sp>
        <p:nvSpPr>
          <p:cNvPr id="25" name="charge()">
            <a:extLst>
              <a:ext uri="{FF2B5EF4-FFF2-40B4-BE49-F238E27FC236}">
                <a16:creationId xmlns:a16="http://schemas.microsoft.com/office/drawing/2014/main" id="{1819BB82-16BE-4603-A14A-BCCBB85FDBBF}"/>
              </a:ext>
            </a:extLst>
          </p:cNvPr>
          <p:cNvSpPr>
            <a:spLocks noGrp="1"/>
          </p:cNvSpPr>
          <p:nvPr/>
        </p:nvSpPr>
        <p:spPr>
          <a:xfrm>
            <a:off x="990600" y="4705350"/>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charge()</a:t>
            </a:r>
          </a:p>
        </p:txBody>
      </p:sp>
      <p:sp>
        <p:nvSpPr>
          <p:cNvPr id="26" name="UML NewProviderAdapter">
            <a:extLst>
              <a:ext uri="{FF2B5EF4-FFF2-40B4-BE49-F238E27FC236}">
                <a16:creationId xmlns:a16="http://schemas.microsoft.com/office/drawing/2014/main" id="{E5B285BF-1DFD-41B4-A786-DE3F7F03E9A6}"/>
              </a:ext>
            </a:extLst>
          </p:cNvPr>
          <p:cNvSpPr>
            <a:spLocks noGrp="1"/>
          </p:cNvSpPr>
          <p:nvPr/>
        </p:nvSpPr>
        <p:spPr>
          <a:xfrm>
            <a:off x="3476625" y="4333875"/>
            <a:ext cx="2219325" cy="638175"/>
          </a:xfrm>
          <a:prstGeom prst="rect">
            <a:avLst/>
          </a:prstGeom>
          <a:solidFill>
            <a:srgbClr val="FFFFFF"/>
          </a:solidFill>
          <a:ln w="13335">
            <a:solidFill>
              <a:srgbClr val="98A2B3"/>
            </a:solidFill>
          </a:ln>
        </p:spPr>
      </p:sp>
      <p:sp>
        <p:nvSpPr>
          <p:cNvPr id="27" name="NewProviderAdapter">
            <a:extLst>
              <a:ext uri="{FF2B5EF4-FFF2-40B4-BE49-F238E27FC236}">
                <a16:creationId xmlns:a16="http://schemas.microsoft.com/office/drawing/2014/main" id="{1C7E1DA8-E9BC-4214-AD78-E29163ABC2B2}"/>
              </a:ext>
            </a:extLst>
          </p:cNvPr>
          <p:cNvSpPr>
            <a:spLocks noGrp="1"/>
          </p:cNvSpPr>
          <p:nvPr/>
        </p:nvSpPr>
        <p:spPr>
          <a:xfrm>
            <a:off x="3524250" y="4362450"/>
            <a:ext cx="21240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NewProviderAdapter</a:t>
            </a:r>
          </a:p>
        </p:txBody>
      </p:sp>
      <p:sp>
        <p:nvSpPr>
          <p:cNvPr id="28" name="">
            <a:extLst>
              <a:ext uri="{FF2B5EF4-FFF2-40B4-BE49-F238E27FC236}">
                <a16:creationId xmlns:a16="http://schemas.microsoft.com/office/drawing/2014/main" id="{18C08583-3332-4DF8-B6DA-019B7C10E23D}"/>
              </a:ext>
            </a:extLst>
          </p:cNvPr>
          <p:cNvSpPr>
            <a:spLocks noGrp="1"/>
          </p:cNvSpPr>
          <p:nvPr/>
        </p:nvSpPr>
        <p:spPr>
          <a:xfrm flipV="0">
            <a:off x="3476625" y="4657725"/>
            <a:ext cx="2219325" cy="0"/>
          </a:xfrm>
          <a:prstGeom prst="line">
            <a:avLst/>
          </a:prstGeom>
          <a:noFill/>
          <a:ln w="12859">
            <a:solidFill>
              <a:srgbClr val="98A2B3"/>
            </a:solidFill>
            <a:prstDash val="solid"/>
          </a:ln>
        </p:spPr>
      </p:sp>
      <p:sp>
        <p:nvSpPr>
          <p:cNvPr id="29" name="charge()">
            <a:extLst>
              <a:ext uri="{FF2B5EF4-FFF2-40B4-BE49-F238E27FC236}">
                <a16:creationId xmlns:a16="http://schemas.microsoft.com/office/drawing/2014/main" id="{505459B2-1BAF-4E65-8002-FB5EF606487C}"/>
              </a:ext>
            </a:extLst>
          </p:cNvPr>
          <p:cNvSpPr>
            <a:spLocks noGrp="1"/>
          </p:cNvSpPr>
          <p:nvPr/>
        </p:nvSpPr>
        <p:spPr>
          <a:xfrm>
            <a:off x="3562350" y="4705350"/>
            <a:ext cx="20478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charge()</a:t>
            </a:r>
          </a:p>
        </p:txBody>
      </p:sp>
      <p:cxnSp>
        <p:nvCxnSpPr>
          <p:cNvPr id="30" name=""/>
          <p:cNvCxnSpPr>
            <a:stCxn id="14" idx="3"/>
            <a:endCxn id="18" idx="1"/>
          </p:cNvCxnSpPr>
          <p:nvPr/>
        </p:nvCxnSpPr>
        <p:spPr>
          <a:xfrm flipV="1">
            <a:off x="2781300" y="2786063"/>
            <a:ext cx="695325" cy="57150"/>
          </a:xfrm>
          <a:prstGeom prst="straightConnector1">
            <a:avLst/>
          </a:prstGeom>
          <a:ln w="15240">
            <a:solidFill>
              <a:srgbClr val="667085"/>
            </a:solidFill>
            <a:prstDash val="solid"/>
            <a:tailEnd type="arrow" w="med" len="med"/>
          </a:ln>
        </p:spPr>
      </p:cxnSp>
      <p:sp>
        <p:nvSpPr>
          <p:cNvPr id="31" name="stabil gräns">
            <a:extLst>
              <a:ext uri="{FF2B5EF4-FFF2-40B4-BE49-F238E27FC236}">
                <a16:creationId xmlns:a16="http://schemas.microsoft.com/office/drawing/2014/main" id="{7777DCEF-6FC4-4AA6-B461-E0D17273AB56}"/>
              </a:ext>
            </a:extLst>
          </p:cNvPr>
          <p:cNvSpPr>
            <a:spLocks noGrp="1"/>
          </p:cNvSpPr>
          <p:nvPr/>
        </p:nvSpPr>
        <p:spPr>
          <a:xfrm>
            <a:off x="2686050" y="2124075"/>
            <a:ext cx="1162050"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stabil gräns</a:t>
            </a:r>
          </a:p>
        </p:txBody>
      </p:sp>
      <p:cxnSp>
        <p:nvCxnSpPr>
          <p:cNvPr id="32" name=""/>
          <p:cNvCxnSpPr>
            <a:stCxn id="22" idx="0"/>
            <a:endCxn id="18" idx="2"/>
          </p:cNvCxnSpPr>
          <p:nvPr/>
        </p:nvCxnSpPr>
        <p:spPr>
          <a:xfrm flipV="1">
            <a:off x="1976438" y="3190875"/>
            <a:ext cx="2609850" cy="1143000"/>
          </a:xfrm>
          <a:prstGeom prst="straightConnector1">
            <a:avLst/>
          </a:prstGeom>
          <a:ln w="15240">
            <a:solidFill>
              <a:srgbClr val="667085"/>
            </a:solidFill>
            <a:prstDash val="dash"/>
            <a:tailEnd type="none" w="med" len="med"/>
          </a:ln>
        </p:spPr>
      </p:cxnSp>
      <p:sp>
        <p:nvSpPr>
          <p:cNvPr id="33" name="UML realization triangle">
            <a:extLst>
              <a:ext uri="{FF2B5EF4-FFF2-40B4-BE49-F238E27FC236}">
                <a16:creationId xmlns:a16="http://schemas.microsoft.com/office/drawing/2014/main" id="{A99E4E38-CAE9-45B7-A1F6-48503CB2D055}"/>
              </a:ext>
            </a:extLst>
          </p:cNvPr>
          <p:cNvSpPr>
            <a:spLocks noGrp="1"/>
          </p:cNvSpPr>
          <p:nvPr/>
        </p:nvSpPr>
        <p:spPr>
          <a:xfrm>
            <a:off x="4519613" y="3190875"/>
            <a:ext cx="133350" cy="133350"/>
          </a:xfrm>
          <a:prstGeom prst="triangle">
            <a:avLst/>
          </a:prstGeom>
          <a:solidFill>
            <a:srgbClr val="FFFFFF"/>
          </a:solidFill>
          <a:ln w="14288">
            <a:solidFill>
              <a:srgbClr val="667085"/>
            </a:solidFill>
          </a:ln>
        </p:spPr>
      </p:sp>
      <p:cxnSp>
        <p:nvCxnSpPr>
          <p:cNvPr id="34" name=""/>
          <p:cNvCxnSpPr>
            <a:stCxn id="26" idx="0"/>
            <a:endCxn id="18" idx="2"/>
          </p:cNvCxnSpPr>
          <p:nvPr/>
        </p:nvCxnSpPr>
        <p:spPr>
          <a:xfrm flipV="1">
            <a:off x="4586288" y="3190875"/>
            <a:ext cx="0" cy="1143000"/>
          </a:xfrm>
          <a:prstGeom prst="straightConnector1">
            <a:avLst/>
          </a:prstGeom>
          <a:ln w="15240">
            <a:solidFill>
              <a:srgbClr val="667085"/>
            </a:solidFill>
            <a:prstDash val="dash"/>
            <a:tailEnd type="none" w="med" len="med"/>
          </a:ln>
        </p:spPr>
      </p:cxnSp>
      <p:sp>
        <p:nvSpPr>
          <p:cNvPr id="35" name="UML realization triangle">
            <a:extLst>
              <a:ext uri="{FF2B5EF4-FFF2-40B4-BE49-F238E27FC236}">
                <a16:creationId xmlns:a16="http://schemas.microsoft.com/office/drawing/2014/main" id="{2485AED7-0FB3-4D9E-A6DF-5007F529796A}"/>
              </a:ext>
            </a:extLst>
          </p:cNvPr>
          <p:cNvSpPr>
            <a:spLocks noGrp="1"/>
          </p:cNvSpPr>
          <p:nvPr/>
        </p:nvSpPr>
        <p:spPr>
          <a:xfrm>
            <a:off x="4519613" y="3190875"/>
            <a:ext cx="133350" cy="133350"/>
          </a:xfrm>
          <a:prstGeom prst="triangle">
            <a:avLst/>
          </a:prstGeom>
          <a:solidFill>
            <a:srgbClr val="FFFFFF"/>
          </a:solidFill>
          <a:ln w="14288">
            <a:solidFill>
              <a:srgbClr val="667085"/>
            </a:solidFill>
          </a:ln>
        </p:spPr>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Protected Variations · exempel 2</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Lagringstekniken kan bytas</a:t>
            </a:r>
            <a:endParaRPr lang="en-US" sz="1300" dirty="0"/>
          </a:p>
        </p:txBody>
      </p:sp>
      <p:sp>
        <p:nvSpPr>
          <p:cNvPr id="5" name="Shape 2"/>
          <p:cNvSpPr/>
          <p:nvPr/>
        </p:nvSpPr>
        <p:spPr>
          <a:xfrm>
            <a:off x="594360" y="1133856"/>
            <a:ext cx="685800" cy="292608"/>
          </a:xfrm>
          <a:prstGeom prst="roundRect">
            <a:avLst>
              <a:gd name="adj" fmla="val 15625"/>
            </a:avLst>
          </a:prstGeom>
          <a:solidFill>
            <a:srgbClr val="FFEDD5"/>
          </a:solidFill>
          <a:ln w="12700">
            <a:solidFill>
              <a:srgbClr val="FFEDD5"/>
            </a:solidFill>
            <a:prstDash val="solid"/>
          </a:ln>
        </p:spPr>
      </p:sp>
      <p:sp>
        <p:nvSpPr>
          <p:cNvPr id="6" name="Text 3"/>
          <p:cNvSpPr/>
          <p:nvPr/>
        </p:nvSpPr>
        <p:spPr>
          <a:xfrm>
            <a:off x="667512" y="1170432"/>
            <a:ext cx="539496" cy="201168"/>
          </a:xfrm>
          <a:prstGeom prst="rect">
            <a:avLst/>
          </a:prstGeom>
          <a:noFill/>
          <a:ln/>
        </p:spPr>
        <p:txBody>
          <a:bodyPr wrap="square" lIns="0" tIns="0" rIns="0" bIns="0" rtlCol="0" anchor="ctr">
            <a:normAutofit/>
          </a:bodyPr>
          <a:lstStyle/>
          <a:p>
            <a:pPr algn="ctr" indent="0" marL="0">
              <a:buNone/>
            </a:pPr>
            <a:r>
              <a:rPr lang="en-US" sz="1000" b="1" dirty="0">
                <a:solidFill>
                  <a:srgbClr val="C2410C"/>
                </a:solidFill>
              </a:rPr>
              <a:t>KRAV</a:t>
            </a:r>
            <a:endParaRPr lang="en-US" sz="1000" dirty="0"/>
          </a:p>
        </p:txBody>
      </p:sp>
      <p:sp>
        <p:nvSpPr>
          <p:cNvPr id="7" name="Text 4"/>
          <p:cNvSpPr/>
          <p:nvPr/>
        </p:nvSpPr>
        <p:spPr>
          <a:xfrm>
            <a:off x="1417320" y="1124712"/>
            <a:ext cx="10149840" cy="347472"/>
          </a:xfrm>
          <a:prstGeom prst="rect">
            <a:avLst/>
          </a:prstGeom>
          <a:noFill/>
          <a:ln/>
        </p:spPr>
        <p:txBody>
          <a:bodyPr wrap="square" lIns="0" tIns="0" rIns="0" bIns="0" rtlCol="0" anchor="ctr">
            <a:normAutofit/>
          </a:bodyPr>
          <a:lstStyle/>
          <a:p>
            <a:pPr indent="0" marL="0">
              <a:buNone/>
            </a:pPr>
            <a:r>
              <a:rPr lang="en-US" sz="1500" b="1" dirty="0">
                <a:solidFill>
                  <a:srgbClr val="111827"/>
                </a:solidFill>
              </a:rPr>
              <a:t>Produktkatalogen ska inte bero på om data ligger i SQL, minne eller ett externt API.</a:t>
            </a:r>
            <a:endParaRPr lang="en-US" sz="1500" dirty="0"/>
          </a:p>
        </p:txBody>
      </p:sp>
      <p:sp>
        <p:nvSpPr>
          <p:cNvPr id="8" name="Shape 5"/>
          <p:cNvSpPr/>
          <p:nvPr/>
        </p:nvSpPr>
        <p:spPr>
          <a:xfrm>
            <a:off x="594360" y="1645920"/>
            <a:ext cx="5257800" cy="4343400"/>
          </a:xfrm>
          <a:prstGeom prst="roundRect">
            <a:avLst>
              <a:gd name="adj" fmla="val 1053"/>
            </a:avLst>
          </a:prstGeom>
          <a:solidFill>
            <a:srgbClr val="FFFFFF"/>
          </a:solidFill>
          <a:ln w="12700">
            <a:solidFill>
              <a:srgbClr val="EAECF0"/>
            </a:solidFill>
            <a:prstDash val="solid"/>
          </a:ln>
        </p:spPr>
      </p:sp>
      <p:sp>
        <p:nvSpPr>
          <p:cNvPr id="9" name="Text 6"/>
          <p:cNvSpPr/>
          <p:nvPr/>
        </p:nvSpPr>
        <p:spPr>
          <a:xfrm>
            <a:off x="822960" y="1847088"/>
            <a:ext cx="1005840" cy="182880"/>
          </a:xfrm>
          <a:prstGeom prst="rect">
            <a:avLst/>
          </a:prstGeom>
          <a:noFill/>
          <a:ln/>
        </p:spPr>
        <p:txBody>
          <a:bodyPr wrap="square" lIns="0" tIns="0" rIns="0" bIns="0" rtlCol="0" anchor="ctr"/>
          <a:lstStyle/>
          <a:p>
            <a:pPr indent="0" marL="0">
              <a:buNone/>
            </a:pPr>
            <a:r>
              <a:rPr lang="en-US" sz="1000" b="1" dirty="0">
                <a:solidFill>
                  <a:srgbClr val="0F766E"/>
                </a:solidFill>
              </a:rPr>
              <a:t>DESIGN</a:t>
            </a:r>
            <a:endParaRPr lang="en-US" sz="1000" dirty="0"/>
          </a:p>
        </p:txBody>
      </p:sp>
      <p:sp>
        <p:nvSpPr>
          <p:cNvPr id="10" name="Shape 27"/>
          <p:cNvSpPr/>
          <p:nvPr/>
        </p:nvSpPr>
        <p:spPr>
          <a:xfrm>
            <a:off x="6080760" y="1645920"/>
            <a:ext cx="5532120" cy="4343400"/>
          </a:xfrm>
          <a:prstGeom prst="roundRect">
            <a:avLst>
              <a:gd name="adj" fmla="val 1053"/>
            </a:avLst>
          </a:prstGeom>
          <a:solidFill>
            <a:srgbClr val="101828"/>
          </a:solidFill>
          <a:ln w="12700">
            <a:solidFill>
              <a:srgbClr val="1D2939"/>
            </a:solidFill>
            <a:prstDash val="solid"/>
          </a:ln>
        </p:spPr>
      </p:sp>
      <p:sp>
        <p:nvSpPr>
          <p:cNvPr id="11" name="Text 28"/>
          <p:cNvSpPr/>
          <p:nvPr/>
        </p:nvSpPr>
        <p:spPr>
          <a:xfrm>
            <a:off x="6245352" y="1737360"/>
            <a:ext cx="520293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12" name="Text 29"/>
          <p:cNvSpPr/>
          <p:nvPr/>
        </p:nvSpPr>
        <p:spPr>
          <a:xfrm>
            <a:off x="6245352" y="1975104"/>
            <a:ext cx="5202936" cy="390448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CatalogService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products: </a:t>
            </a:r>
            <a:r>
              <a:rPr lang="en-US" sz="1340" dirty="0">
                <a:solidFill>
                  <a:srgbClr val="67E8F9"/>
                </a:solidFill>
                <a:latin typeface="Aptos Mono" pitchFamily="34" charset="0"/>
                <a:ea typeface="Aptos Mono" pitchFamily="34" charset="-122"/>
                <a:cs typeface="Aptos Mono" pitchFamily="34" charset="-120"/>
              </a:rPr>
              <a:t xml:space="preserve">ProductRepository</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search</a:t>
            </a:r>
            <a:r>
              <a:rPr lang="en-US" sz="1340" dirty="0">
                <a:solidFill>
                  <a:srgbClr val="F2F4F7"/>
                </a:solidFill>
                <a:latin typeface="Aptos Mono" pitchFamily="34" charset="0"/>
                <a:ea typeface="Aptos Mono" pitchFamily="34" charset="-122"/>
                <a:cs typeface="Aptos Mono" pitchFamily="34" charset="-120"/>
              </a:rPr>
              <a:t xml:space="preserve">(filter: </a:t>
            </a:r>
            <a:r>
              <a:rPr lang="en-US" sz="1340" dirty="0">
                <a:solidFill>
                  <a:srgbClr val="67E8F9"/>
                </a:solidFill>
                <a:latin typeface="Aptos Mono" pitchFamily="34" charset="0"/>
                <a:ea typeface="Aptos Mono" pitchFamily="34" charset="-122"/>
                <a:cs typeface="Aptos Mono" pitchFamily="34" charset="-120"/>
              </a:rPr>
              <a:t xml:space="preserve">ProductFilter</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this.products.</a:t>
            </a:r>
            <a:r>
              <a:rPr lang="en-US" sz="1340" dirty="0">
                <a:solidFill>
                  <a:srgbClr val="FDE68A"/>
                </a:solidFill>
                <a:latin typeface="Aptos Mono" pitchFamily="34" charset="0"/>
                <a:ea typeface="Aptos Mono" pitchFamily="34" charset="-122"/>
                <a:cs typeface="Aptos Mono" pitchFamily="34" charset="-120"/>
              </a:rPr>
              <a:t xml:space="preserve">find</a:t>
            </a:r>
            <a:r>
              <a:rPr lang="en-US" sz="1340" dirty="0">
                <a:solidFill>
                  <a:srgbClr val="F2F4F7"/>
                </a:solidFill>
                <a:latin typeface="Aptos Mono" pitchFamily="34" charset="0"/>
                <a:ea typeface="Aptos Mono" pitchFamily="34" charset="-122"/>
                <a:cs typeface="Aptos Mono" pitchFamily="34" charset="-120"/>
              </a:rPr>
              <a:t xml:space="preserve">(filter);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endParaRPr lang="en-US" sz="1340" dirty="0"/>
          </a:p>
          <a:p>
            <a:pPr indent="0" marL="0">
              <a:buNone/>
            </a:pPr>
            <a:r>
              <a:rPr lang="en-US" sz="1340" dirty="0">
                <a:solidFill>
                  <a:srgbClr val="94A3B8"/>
                </a:solidFill>
                <a:latin typeface="Aptos Mono" pitchFamily="34" charset="0"/>
                <a:ea typeface="Aptos Mono" pitchFamily="34" charset="-122"/>
                <a:cs typeface="Aptos Mono" pitchFamily="34" charset="-120"/>
              </a:rPr>
              <a:t xml:space="preserve">// SQL/API-memory variation is outside CatalogService.</a:t>
            </a:r>
            <a:endParaRPr lang="en-US" sz="1340" dirty="0"/>
          </a:p>
        </p:txBody>
      </p:sp>
      <p:sp>
        <p:nvSpPr>
          <p:cNvPr id="13"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40</a:t>
            </a:fld>
            <a:endParaRPr lang="en-US"/>
          </a:p>
        </p:txBody>
      </p:sp>
      <p:sp>
        <p:nvSpPr>
          <p:cNvPr id="14" name="UML CatalogService">
            <a:extLst>
              <a:ext uri="{FF2B5EF4-FFF2-40B4-BE49-F238E27FC236}">
                <a16:creationId xmlns:a16="http://schemas.microsoft.com/office/drawing/2014/main" id="{D48B26C8-BDA3-4341-8A18-6D1E961248E4}"/>
              </a:ext>
            </a:extLst>
          </p:cNvPr>
          <p:cNvSpPr>
            <a:spLocks noGrp="1"/>
          </p:cNvSpPr>
          <p:nvPr/>
        </p:nvSpPr>
        <p:spPr>
          <a:xfrm>
            <a:off x="838200" y="2524125"/>
            <a:ext cx="1943100" cy="638175"/>
          </a:xfrm>
          <a:prstGeom prst="rect">
            <a:avLst/>
          </a:prstGeom>
          <a:solidFill>
            <a:srgbClr val="FFFFFF"/>
          </a:solidFill>
          <a:ln w="13335">
            <a:solidFill>
              <a:srgbClr val="98A2B3"/>
            </a:solidFill>
          </a:ln>
        </p:spPr>
      </p:sp>
      <p:sp>
        <p:nvSpPr>
          <p:cNvPr id="15" name="CatalogService">
            <a:extLst>
              <a:ext uri="{FF2B5EF4-FFF2-40B4-BE49-F238E27FC236}">
                <a16:creationId xmlns:a16="http://schemas.microsoft.com/office/drawing/2014/main" id="{6ED53839-CAF6-4313-A660-303FB4A1E9F7}"/>
              </a:ext>
            </a:extLst>
          </p:cNvPr>
          <p:cNvSpPr>
            <a:spLocks noGrp="1"/>
          </p:cNvSpPr>
          <p:nvPr/>
        </p:nvSpPr>
        <p:spPr>
          <a:xfrm>
            <a:off x="885825" y="2552700"/>
            <a:ext cx="1847850"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CatalogService</a:t>
            </a:r>
          </a:p>
        </p:txBody>
      </p:sp>
      <p:sp>
        <p:nvSpPr>
          <p:cNvPr id="16" name="">
            <a:extLst>
              <a:ext uri="{FF2B5EF4-FFF2-40B4-BE49-F238E27FC236}">
                <a16:creationId xmlns:a16="http://schemas.microsoft.com/office/drawing/2014/main" id="{21F0D7C9-CFD8-402F-9889-2F2137741ED7}"/>
              </a:ext>
            </a:extLst>
          </p:cNvPr>
          <p:cNvSpPr>
            <a:spLocks noGrp="1"/>
          </p:cNvSpPr>
          <p:nvPr/>
        </p:nvSpPr>
        <p:spPr>
          <a:xfrm flipV="0">
            <a:off x="838200" y="2847975"/>
            <a:ext cx="1943100" cy="0"/>
          </a:xfrm>
          <a:prstGeom prst="line">
            <a:avLst/>
          </a:prstGeom>
          <a:noFill/>
          <a:ln w="12859">
            <a:solidFill>
              <a:srgbClr val="98A2B3"/>
            </a:solidFill>
            <a:prstDash val="solid"/>
          </a:ln>
        </p:spPr>
      </p:sp>
      <p:sp>
        <p:nvSpPr>
          <p:cNvPr id="17" name="search()">
            <a:extLst>
              <a:ext uri="{FF2B5EF4-FFF2-40B4-BE49-F238E27FC236}">
                <a16:creationId xmlns:a16="http://schemas.microsoft.com/office/drawing/2014/main" id="{4894EB7E-CFA8-44D6-81FF-EA91CD35AAB5}"/>
              </a:ext>
            </a:extLst>
          </p:cNvPr>
          <p:cNvSpPr>
            <a:spLocks noGrp="1"/>
          </p:cNvSpPr>
          <p:nvPr/>
        </p:nvSpPr>
        <p:spPr>
          <a:xfrm>
            <a:off x="923925" y="2895600"/>
            <a:ext cx="1771650"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search()</a:t>
            </a:r>
          </a:p>
        </p:txBody>
      </p:sp>
      <p:sp>
        <p:nvSpPr>
          <p:cNvPr id="18" name="UML ProductRepository">
            <a:extLst>
              <a:ext uri="{FF2B5EF4-FFF2-40B4-BE49-F238E27FC236}">
                <a16:creationId xmlns:a16="http://schemas.microsoft.com/office/drawing/2014/main" id="{759FC200-75A5-4271-A78E-310610BB950B}"/>
              </a:ext>
            </a:extLst>
          </p:cNvPr>
          <p:cNvSpPr>
            <a:spLocks noGrp="1"/>
          </p:cNvSpPr>
          <p:nvPr/>
        </p:nvSpPr>
        <p:spPr>
          <a:xfrm>
            <a:off x="3476625" y="2381250"/>
            <a:ext cx="2219325" cy="809625"/>
          </a:xfrm>
          <a:prstGeom prst="rect">
            <a:avLst/>
          </a:prstGeom>
          <a:solidFill>
            <a:srgbClr val="CCFBF1"/>
          </a:solidFill>
          <a:ln w="13335">
            <a:solidFill>
              <a:srgbClr val="0F766E"/>
            </a:solidFill>
          </a:ln>
        </p:spPr>
      </p:sp>
      <p:sp>
        <p:nvSpPr>
          <p:cNvPr id="19" name="«interface»&#10;ProductRepository">
            <a:extLst>
              <a:ext uri="{FF2B5EF4-FFF2-40B4-BE49-F238E27FC236}">
                <a16:creationId xmlns:a16="http://schemas.microsoft.com/office/drawing/2014/main" id="{F95C3B98-4EED-4A7C-B22B-308370F0057E}"/>
              </a:ext>
            </a:extLst>
          </p:cNvPr>
          <p:cNvSpPr>
            <a:spLocks noGrp="1"/>
          </p:cNvSpPr>
          <p:nvPr/>
        </p:nvSpPr>
        <p:spPr>
          <a:xfrm>
            <a:off x="3524250" y="2409825"/>
            <a:ext cx="2124075" cy="43815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«interface»</a:t>
            </a:r>
          </a:p>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ProductRepository</a:t>
            </a:r>
          </a:p>
        </p:txBody>
      </p:sp>
      <p:sp>
        <p:nvSpPr>
          <p:cNvPr id="20" name="">
            <a:extLst>
              <a:ext uri="{FF2B5EF4-FFF2-40B4-BE49-F238E27FC236}">
                <a16:creationId xmlns:a16="http://schemas.microsoft.com/office/drawing/2014/main" id="{E98EF54E-61DB-49F9-B12E-B8F81713389F}"/>
              </a:ext>
            </a:extLst>
          </p:cNvPr>
          <p:cNvSpPr>
            <a:spLocks noGrp="1"/>
          </p:cNvSpPr>
          <p:nvPr/>
        </p:nvSpPr>
        <p:spPr>
          <a:xfrm flipV="0">
            <a:off x="3476625" y="2876550"/>
            <a:ext cx="2219325" cy="0"/>
          </a:xfrm>
          <a:prstGeom prst="line">
            <a:avLst/>
          </a:prstGeom>
          <a:noFill/>
          <a:ln w="12859">
            <a:solidFill>
              <a:srgbClr val="0F766E"/>
            </a:solidFill>
            <a:prstDash val="solid"/>
          </a:ln>
        </p:spPr>
      </p:sp>
      <p:sp>
        <p:nvSpPr>
          <p:cNvPr id="21" name="find()">
            <a:extLst>
              <a:ext uri="{FF2B5EF4-FFF2-40B4-BE49-F238E27FC236}">
                <a16:creationId xmlns:a16="http://schemas.microsoft.com/office/drawing/2014/main" id="{DD47D290-2ADD-42C8-8576-3E1ECBDA56CB}"/>
              </a:ext>
            </a:extLst>
          </p:cNvPr>
          <p:cNvSpPr>
            <a:spLocks noGrp="1"/>
          </p:cNvSpPr>
          <p:nvPr/>
        </p:nvSpPr>
        <p:spPr>
          <a:xfrm>
            <a:off x="3562350" y="2924175"/>
            <a:ext cx="20478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find()</a:t>
            </a:r>
          </a:p>
        </p:txBody>
      </p:sp>
      <p:sp>
        <p:nvSpPr>
          <p:cNvPr id="22" name="UML SqlProductRepository">
            <a:extLst>
              <a:ext uri="{FF2B5EF4-FFF2-40B4-BE49-F238E27FC236}">
                <a16:creationId xmlns:a16="http://schemas.microsoft.com/office/drawing/2014/main" id="{5B2A85B2-D785-4286-BD5B-2C72B420F4B0}"/>
              </a:ext>
            </a:extLst>
          </p:cNvPr>
          <p:cNvSpPr>
            <a:spLocks noGrp="1"/>
          </p:cNvSpPr>
          <p:nvPr/>
        </p:nvSpPr>
        <p:spPr>
          <a:xfrm>
            <a:off x="904875" y="4333875"/>
            <a:ext cx="2143125" cy="638175"/>
          </a:xfrm>
          <a:prstGeom prst="rect">
            <a:avLst/>
          </a:prstGeom>
          <a:solidFill>
            <a:srgbClr val="FFFFFF"/>
          </a:solidFill>
          <a:ln w="13335">
            <a:solidFill>
              <a:srgbClr val="98A2B3"/>
            </a:solidFill>
          </a:ln>
        </p:spPr>
      </p:sp>
      <p:sp>
        <p:nvSpPr>
          <p:cNvPr id="23" name="SqlProductRepository">
            <a:extLst>
              <a:ext uri="{FF2B5EF4-FFF2-40B4-BE49-F238E27FC236}">
                <a16:creationId xmlns:a16="http://schemas.microsoft.com/office/drawing/2014/main" id="{FF2BA46D-B0FB-46A8-8DB1-16BF90A955A5}"/>
              </a:ext>
            </a:extLst>
          </p:cNvPr>
          <p:cNvSpPr>
            <a:spLocks noGrp="1"/>
          </p:cNvSpPr>
          <p:nvPr/>
        </p:nvSpPr>
        <p:spPr>
          <a:xfrm>
            <a:off x="952500" y="4362450"/>
            <a:ext cx="2047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SqlProductRepository</a:t>
            </a:r>
          </a:p>
        </p:txBody>
      </p:sp>
      <p:sp>
        <p:nvSpPr>
          <p:cNvPr id="24" name="">
            <a:extLst>
              <a:ext uri="{FF2B5EF4-FFF2-40B4-BE49-F238E27FC236}">
                <a16:creationId xmlns:a16="http://schemas.microsoft.com/office/drawing/2014/main" id="{FD160F40-D8DE-4A49-B538-3B8C49625929}"/>
              </a:ext>
            </a:extLst>
          </p:cNvPr>
          <p:cNvSpPr>
            <a:spLocks noGrp="1"/>
          </p:cNvSpPr>
          <p:nvPr/>
        </p:nvSpPr>
        <p:spPr>
          <a:xfrm flipV="0">
            <a:off x="904875" y="4657725"/>
            <a:ext cx="2143125" cy="0"/>
          </a:xfrm>
          <a:prstGeom prst="line">
            <a:avLst/>
          </a:prstGeom>
          <a:noFill/>
          <a:ln w="12859">
            <a:solidFill>
              <a:srgbClr val="98A2B3"/>
            </a:solidFill>
            <a:prstDash val="solid"/>
          </a:ln>
        </p:spPr>
      </p:sp>
      <p:sp>
        <p:nvSpPr>
          <p:cNvPr id="25" name="find()">
            <a:extLst>
              <a:ext uri="{FF2B5EF4-FFF2-40B4-BE49-F238E27FC236}">
                <a16:creationId xmlns:a16="http://schemas.microsoft.com/office/drawing/2014/main" id="{2D593F60-A040-43F8-B722-F596BCC1CE1D}"/>
              </a:ext>
            </a:extLst>
          </p:cNvPr>
          <p:cNvSpPr>
            <a:spLocks noGrp="1"/>
          </p:cNvSpPr>
          <p:nvPr/>
        </p:nvSpPr>
        <p:spPr>
          <a:xfrm>
            <a:off x="990600" y="4705350"/>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find()</a:t>
            </a:r>
          </a:p>
        </p:txBody>
      </p:sp>
      <p:sp>
        <p:nvSpPr>
          <p:cNvPr id="26" name="UML ApiProductRepository">
            <a:extLst>
              <a:ext uri="{FF2B5EF4-FFF2-40B4-BE49-F238E27FC236}">
                <a16:creationId xmlns:a16="http://schemas.microsoft.com/office/drawing/2014/main" id="{5A145DD2-DD54-4175-88B7-AAFA8AC50854}"/>
              </a:ext>
            </a:extLst>
          </p:cNvPr>
          <p:cNvSpPr>
            <a:spLocks noGrp="1"/>
          </p:cNvSpPr>
          <p:nvPr/>
        </p:nvSpPr>
        <p:spPr>
          <a:xfrm>
            <a:off x="3476625" y="4333875"/>
            <a:ext cx="2219325" cy="638175"/>
          </a:xfrm>
          <a:prstGeom prst="rect">
            <a:avLst/>
          </a:prstGeom>
          <a:solidFill>
            <a:srgbClr val="FFFFFF"/>
          </a:solidFill>
          <a:ln w="13335">
            <a:solidFill>
              <a:srgbClr val="98A2B3"/>
            </a:solidFill>
          </a:ln>
        </p:spPr>
      </p:sp>
      <p:sp>
        <p:nvSpPr>
          <p:cNvPr id="27" name="ApiProductRepository">
            <a:extLst>
              <a:ext uri="{FF2B5EF4-FFF2-40B4-BE49-F238E27FC236}">
                <a16:creationId xmlns:a16="http://schemas.microsoft.com/office/drawing/2014/main" id="{CF2B6DF6-4F71-408B-A5B3-9D120043CD72}"/>
              </a:ext>
            </a:extLst>
          </p:cNvPr>
          <p:cNvSpPr>
            <a:spLocks noGrp="1"/>
          </p:cNvSpPr>
          <p:nvPr/>
        </p:nvSpPr>
        <p:spPr>
          <a:xfrm>
            <a:off x="3524250" y="4362450"/>
            <a:ext cx="21240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ApiProductRepository</a:t>
            </a:r>
          </a:p>
        </p:txBody>
      </p:sp>
      <p:sp>
        <p:nvSpPr>
          <p:cNvPr id="28" name="">
            <a:extLst>
              <a:ext uri="{FF2B5EF4-FFF2-40B4-BE49-F238E27FC236}">
                <a16:creationId xmlns:a16="http://schemas.microsoft.com/office/drawing/2014/main" id="{AD162A1A-5B57-4E78-B999-6C40ECD09429}"/>
              </a:ext>
            </a:extLst>
          </p:cNvPr>
          <p:cNvSpPr>
            <a:spLocks noGrp="1"/>
          </p:cNvSpPr>
          <p:nvPr/>
        </p:nvSpPr>
        <p:spPr>
          <a:xfrm flipV="0">
            <a:off x="3476625" y="4657725"/>
            <a:ext cx="2219325" cy="0"/>
          </a:xfrm>
          <a:prstGeom prst="line">
            <a:avLst/>
          </a:prstGeom>
          <a:noFill/>
          <a:ln w="12859">
            <a:solidFill>
              <a:srgbClr val="98A2B3"/>
            </a:solidFill>
            <a:prstDash val="solid"/>
          </a:ln>
        </p:spPr>
      </p:sp>
      <p:sp>
        <p:nvSpPr>
          <p:cNvPr id="29" name="find()">
            <a:extLst>
              <a:ext uri="{FF2B5EF4-FFF2-40B4-BE49-F238E27FC236}">
                <a16:creationId xmlns:a16="http://schemas.microsoft.com/office/drawing/2014/main" id="{EB7652C1-3751-4E8E-A3EB-E8D5C3504224}"/>
              </a:ext>
            </a:extLst>
          </p:cNvPr>
          <p:cNvSpPr>
            <a:spLocks noGrp="1"/>
          </p:cNvSpPr>
          <p:nvPr/>
        </p:nvSpPr>
        <p:spPr>
          <a:xfrm>
            <a:off x="3562350" y="4705350"/>
            <a:ext cx="20478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find()</a:t>
            </a:r>
          </a:p>
        </p:txBody>
      </p:sp>
      <p:cxnSp>
        <p:nvCxnSpPr>
          <p:cNvPr id="30" name=""/>
          <p:cNvCxnSpPr>
            <a:stCxn id="14" idx="3"/>
            <a:endCxn id="18" idx="1"/>
          </p:cNvCxnSpPr>
          <p:nvPr/>
        </p:nvCxnSpPr>
        <p:spPr>
          <a:xfrm flipV="1">
            <a:off x="2781300" y="2786063"/>
            <a:ext cx="695325" cy="57150"/>
          </a:xfrm>
          <a:prstGeom prst="straightConnector1">
            <a:avLst/>
          </a:prstGeom>
          <a:ln w="15240">
            <a:solidFill>
              <a:srgbClr val="667085"/>
            </a:solidFill>
            <a:prstDash val="solid"/>
            <a:tailEnd type="arrow" w="med" len="med"/>
          </a:ln>
        </p:spPr>
      </p:cxnSp>
      <p:sp>
        <p:nvSpPr>
          <p:cNvPr id="31" name="stabil gräns">
            <a:extLst>
              <a:ext uri="{FF2B5EF4-FFF2-40B4-BE49-F238E27FC236}">
                <a16:creationId xmlns:a16="http://schemas.microsoft.com/office/drawing/2014/main" id="{9ADE139F-3926-42FE-AE07-671BE6EAF8F3}"/>
              </a:ext>
            </a:extLst>
          </p:cNvPr>
          <p:cNvSpPr>
            <a:spLocks noGrp="1"/>
          </p:cNvSpPr>
          <p:nvPr/>
        </p:nvSpPr>
        <p:spPr>
          <a:xfrm>
            <a:off x="2686050" y="2124075"/>
            <a:ext cx="1162050" cy="219075"/>
          </a:xfrm>
          <a:prstGeom prst="rect">
            <a:avLst/>
          </a:prstGeom>
          <a:noFill/>
          <a:ln w="0">
            <a:noFill/>
          </a:ln>
        </p:spPr>
        <p:txBody>
          <a:bodyPr wrap="none" lIns="0" tIns="0" rIns="0" bIns="0" anchor="ctr">
            <a:noAutofit/>
          </a:bodyPr>
          <a:lstStyle/>
          <a:p>
            <a:pPr algn="ctr">
              <a:defRPr sz="975" b="0">
                <a:solidFill>
                  <a:srgbClr val="111827"/>
                </a:solidFill>
                <a:latin typeface="Aptos Display"/>
                <a:ea typeface="Aptos Display"/>
                <a:cs typeface="Aptos Display"/>
              </a:defRPr>
            </a:pPr>
            <a:r>
              <a:rPr sz="975" b="0">
                <a:solidFill>
                  <a:srgbClr val="111827"/>
                </a:solidFill>
                <a:latin typeface="Aptos Display"/>
                <a:ea typeface="Aptos Display"/>
                <a:cs typeface="Aptos Display"/>
              </a:rPr>
              <a:t>stabil gräns</a:t>
            </a:r>
          </a:p>
        </p:txBody>
      </p:sp>
      <p:cxnSp>
        <p:nvCxnSpPr>
          <p:cNvPr id="32" name=""/>
          <p:cNvCxnSpPr>
            <a:stCxn id="22" idx="0"/>
            <a:endCxn id="18" idx="2"/>
          </p:cNvCxnSpPr>
          <p:nvPr/>
        </p:nvCxnSpPr>
        <p:spPr>
          <a:xfrm flipV="1">
            <a:off x="1976438" y="3190875"/>
            <a:ext cx="2609850" cy="1143000"/>
          </a:xfrm>
          <a:prstGeom prst="straightConnector1">
            <a:avLst/>
          </a:prstGeom>
          <a:ln w="15240">
            <a:solidFill>
              <a:srgbClr val="667085"/>
            </a:solidFill>
            <a:prstDash val="dash"/>
            <a:tailEnd type="none" w="med" len="med"/>
          </a:ln>
        </p:spPr>
      </p:cxnSp>
      <p:sp>
        <p:nvSpPr>
          <p:cNvPr id="33" name="UML realization triangle">
            <a:extLst>
              <a:ext uri="{FF2B5EF4-FFF2-40B4-BE49-F238E27FC236}">
                <a16:creationId xmlns:a16="http://schemas.microsoft.com/office/drawing/2014/main" id="{8A57FB46-ED0A-4F22-9C3F-04B97ADFA0DC}"/>
              </a:ext>
            </a:extLst>
          </p:cNvPr>
          <p:cNvSpPr>
            <a:spLocks noGrp="1"/>
          </p:cNvSpPr>
          <p:nvPr/>
        </p:nvSpPr>
        <p:spPr>
          <a:xfrm>
            <a:off x="4519613" y="3190875"/>
            <a:ext cx="133350" cy="133350"/>
          </a:xfrm>
          <a:prstGeom prst="triangle">
            <a:avLst/>
          </a:prstGeom>
          <a:solidFill>
            <a:srgbClr val="FFFFFF"/>
          </a:solidFill>
          <a:ln w="14288">
            <a:solidFill>
              <a:srgbClr val="667085"/>
            </a:solidFill>
          </a:ln>
        </p:spPr>
      </p:sp>
      <p:cxnSp>
        <p:nvCxnSpPr>
          <p:cNvPr id="34" name=""/>
          <p:cNvCxnSpPr>
            <a:stCxn id="26" idx="0"/>
            <a:endCxn id="18" idx="2"/>
          </p:cNvCxnSpPr>
          <p:nvPr/>
        </p:nvCxnSpPr>
        <p:spPr>
          <a:xfrm flipV="1">
            <a:off x="4586288" y="3190875"/>
            <a:ext cx="0" cy="1143000"/>
          </a:xfrm>
          <a:prstGeom prst="straightConnector1">
            <a:avLst/>
          </a:prstGeom>
          <a:ln w="15240">
            <a:solidFill>
              <a:srgbClr val="667085"/>
            </a:solidFill>
            <a:prstDash val="dash"/>
            <a:tailEnd type="none" w="med" len="med"/>
          </a:ln>
        </p:spPr>
      </p:cxnSp>
      <p:sp>
        <p:nvSpPr>
          <p:cNvPr id="35" name="UML realization triangle">
            <a:extLst>
              <a:ext uri="{FF2B5EF4-FFF2-40B4-BE49-F238E27FC236}">
                <a16:creationId xmlns:a16="http://schemas.microsoft.com/office/drawing/2014/main" id="{E17D62CA-C7D3-4192-943A-8C32BF4E4ABD}"/>
              </a:ext>
            </a:extLst>
          </p:cNvPr>
          <p:cNvSpPr>
            <a:spLocks noGrp="1"/>
          </p:cNvSpPr>
          <p:nvPr/>
        </p:nvSpPr>
        <p:spPr>
          <a:xfrm>
            <a:off x="4519613" y="3190875"/>
            <a:ext cx="133350" cy="133350"/>
          </a:xfrm>
          <a:prstGeom prst="triangle">
            <a:avLst/>
          </a:prstGeom>
          <a:solidFill>
            <a:srgbClr val="FFFFFF"/>
          </a:solidFill>
          <a:ln w="14288">
            <a:solidFill>
              <a:srgbClr val="667085"/>
            </a:solidFill>
          </a:ln>
        </p:spPr>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Mönstren samarbetar</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GRASP är olika perspektiv på samma designbeslut</a:t>
            </a:r>
            <a:endParaRPr lang="en-US" sz="1300" dirty="0"/>
          </a:p>
        </p:txBody>
      </p:sp>
      <p:sp>
        <p:nvSpPr>
          <p:cNvPr id="4" name="Text 2"/>
          <p:cNvSpPr/>
          <p:nvPr/>
        </p:nvSpPr>
        <p:spPr>
          <a:xfrm>
            <a:off x="685800" y="1234440"/>
            <a:ext cx="2743200" cy="274320"/>
          </a:xfrm>
          <a:prstGeom prst="rect">
            <a:avLst/>
          </a:prstGeom>
          <a:noFill/>
          <a:ln/>
        </p:spPr>
        <p:txBody>
          <a:bodyPr wrap="square" lIns="0" tIns="0" rIns="0" bIns="0" rtlCol="0" anchor="ctr"/>
          <a:lstStyle/>
          <a:p>
            <a:pPr indent="0" marL="0">
              <a:buNone/>
            </a:pPr>
            <a:r>
              <a:rPr lang="en-US" sz="1300" b="1" dirty="0">
                <a:solidFill>
                  <a:srgbClr val="0F766E"/>
                </a:solidFill>
              </a:rPr>
              <a:t>Designbeslut</a:t>
            </a:r>
            <a:endParaRPr lang="en-US" sz="1300" dirty="0"/>
          </a:p>
        </p:txBody>
      </p:sp>
      <p:sp>
        <p:nvSpPr>
          <p:cNvPr id="5" name="Text 3"/>
          <p:cNvSpPr/>
          <p:nvPr/>
        </p:nvSpPr>
        <p:spPr>
          <a:xfrm>
            <a:off x="3657600" y="1234440"/>
            <a:ext cx="2148840" cy="274320"/>
          </a:xfrm>
          <a:prstGeom prst="rect">
            <a:avLst/>
          </a:prstGeom>
          <a:noFill/>
          <a:ln/>
        </p:spPr>
        <p:txBody>
          <a:bodyPr wrap="square" lIns="0" tIns="0" rIns="0" bIns="0" rtlCol="0" anchor="ctr"/>
          <a:lstStyle/>
          <a:p>
            <a:pPr indent="0" marL="0">
              <a:buNone/>
            </a:pPr>
            <a:r>
              <a:rPr lang="en-US" sz="1300" b="1" dirty="0">
                <a:solidFill>
                  <a:srgbClr val="0F766E"/>
                </a:solidFill>
              </a:rPr>
              <a:t>GRASP-perspektiv</a:t>
            </a:r>
            <a:endParaRPr lang="en-US" sz="1300" dirty="0"/>
          </a:p>
        </p:txBody>
      </p:sp>
      <p:sp>
        <p:nvSpPr>
          <p:cNvPr id="6" name="Text 4"/>
          <p:cNvSpPr/>
          <p:nvPr/>
        </p:nvSpPr>
        <p:spPr>
          <a:xfrm>
            <a:off x="6035040" y="1234440"/>
            <a:ext cx="5303520" cy="274320"/>
          </a:xfrm>
          <a:prstGeom prst="rect">
            <a:avLst/>
          </a:prstGeom>
          <a:noFill/>
          <a:ln/>
        </p:spPr>
        <p:txBody>
          <a:bodyPr wrap="square" lIns="0" tIns="0" rIns="0" bIns="0" rtlCol="0" anchor="ctr"/>
          <a:lstStyle/>
          <a:p>
            <a:pPr indent="0" marL="0">
              <a:buNone/>
            </a:pPr>
            <a:r>
              <a:rPr lang="en-US" sz="1300" b="1" dirty="0">
                <a:solidFill>
                  <a:srgbClr val="0F766E"/>
                </a:solidFill>
              </a:rPr>
              <a:t>Vad vi vinner</a:t>
            </a:r>
            <a:endParaRPr lang="en-US" sz="1300" dirty="0"/>
          </a:p>
        </p:txBody>
      </p:sp>
      <p:sp>
        <p:nvSpPr>
          <p:cNvPr id="7" name="Shape 5"/>
          <p:cNvSpPr/>
          <p:nvPr/>
        </p:nvSpPr>
        <p:spPr>
          <a:xfrm>
            <a:off x="594360" y="1591056"/>
            <a:ext cx="10972800" cy="475488"/>
          </a:xfrm>
          <a:prstGeom prst="rect">
            <a:avLst/>
          </a:prstGeom>
          <a:solidFill>
            <a:srgbClr val="F2F4F7"/>
          </a:solidFill>
          <a:ln w="12700">
            <a:solidFill>
              <a:srgbClr val="F2F4F7"/>
            </a:solidFill>
            <a:prstDash val="solid"/>
          </a:ln>
        </p:spPr>
      </p:sp>
      <p:sp>
        <p:nvSpPr>
          <p:cNvPr id="8" name="Text 6"/>
          <p:cNvSpPr/>
          <p:nvPr/>
        </p:nvSpPr>
        <p:spPr>
          <a:xfrm>
            <a:off x="685800" y="1664208"/>
            <a:ext cx="265176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PaymentGateway-interface</a:t>
            </a:r>
            <a:endParaRPr lang="en-US" sz="1220" dirty="0"/>
          </a:p>
        </p:txBody>
      </p:sp>
      <p:sp>
        <p:nvSpPr>
          <p:cNvPr id="9" name="Text 7"/>
          <p:cNvSpPr/>
          <p:nvPr/>
        </p:nvSpPr>
        <p:spPr>
          <a:xfrm>
            <a:off x="3657600" y="1664208"/>
            <a:ext cx="2057400" cy="292608"/>
          </a:xfrm>
          <a:prstGeom prst="rect">
            <a:avLst/>
          </a:prstGeom>
          <a:noFill/>
          <a:ln/>
        </p:spPr>
        <p:txBody>
          <a:bodyPr wrap="square" lIns="0" tIns="0" rIns="0" bIns="0" rtlCol="0" anchor="ctr">
            <a:normAutofit/>
          </a:bodyPr>
          <a:lstStyle/>
          <a:p>
            <a:pPr indent="0" marL="0">
              <a:buNone/>
            </a:pPr>
            <a:r>
              <a:rPr lang="en-US" sz="1220" b="1" dirty="0">
                <a:solidFill>
                  <a:srgbClr val="0F766E"/>
                </a:solidFill>
              </a:rPr>
              <a:t>Low Coupling</a:t>
            </a:r>
            <a:endParaRPr lang="en-US" sz="1220" dirty="0"/>
          </a:p>
        </p:txBody>
      </p:sp>
      <p:sp>
        <p:nvSpPr>
          <p:cNvPr id="10" name="Text 8"/>
          <p:cNvSpPr/>
          <p:nvPr/>
        </p:nvSpPr>
        <p:spPr>
          <a:xfrm>
            <a:off x="6035040" y="1664208"/>
            <a:ext cx="521208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Checkout känner inte SDK-detaljer</a:t>
            </a:r>
            <a:endParaRPr lang="en-US" sz="1220" dirty="0"/>
          </a:p>
        </p:txBody>
      </p:sp>
      <p:sp>
        <p:nvSpPr>
          <p:cNvPr id="11" name="Text 9"/>
          <p:cNvSpPr/>
          <p:nvPr/>
        </p:nvSpPr>
        <p:spPr>
          <a:xfrm>
            <a:off x="685800" y="2185416"/>
            <a:ext cx="2651760" cy="292608"/>
          </a:xfrm>
          <a:prstGeom prst="rect">
            <a:avLst/>
          </a:prstGeom>
          <a:noFill/>
          <a:ln/>
        </p:spPr>
        <p:txBody>
          <a:bodyPr wrap="square" lIns="0" tIns="0" rIns="0" bIns="0" rtlCol="0" anchor="ctr">
            <a:normAutofit/>
          </a:bodyPr>
          <a:lstStyle/>
          <a:p>
            <a:pPr indent="0" marL="0">
              <a:buNone/>
            </a:pPr>
            <a:endParaRPr lang="en-US" sz="1220" dirty="0"/>
          </a:p>
        </p:txBody>
      </p:sp>
      <p:sp>
        <p:nvSpPr>
          <p:cNvPr id="12" name="Text 10"/>
          <p:cNvSpPr/>
          <p:nvPr/>
        </p:nvSpPr>
        <p:spPr>
          <a:xfrm>
            <a:off x="3657600" y="2185416"/>
            <a:ext cx="2057400" cy="292608"/>
          </a:xfrm>
          <a:prstGeom prst="rect">
            <a:avLst/>
          </a:prstGeom>
          <a:noFill/>
          <a:ln/>
        </p:spPr>
        <p:txBody>
          <a:bodyPr wrap="square" lIns="0" tIns="0" rIns="0" bIns="0" rtlCol="0" anchor="ctr">
            <a:normAutofit/>
          </a:bodyPr>
          <a:lstStyle/>
          <a:p>
            <a:pPr indent="0" marL="0">
              <a:buNone/>
            </a:pPr>
            <a:r>
              <a:rPr lang="en-US" sz="1220" b="1" dirty="0">
                <a:solidFill>
                  <a:srgbClr val="0F766E"/>
                </a:solidFill>
              </a:rPr>
              <a:t>Polymorphism</a:t>
            </a:r>
            <a:endParaRPr lang="en-US" sz="1220" dirty="0"/>
          </a:p>
        </p:txBody>
      </p:sp>
      <p:sp>
        <p:nvSpPr>
          <p:cNvPr id="13" name="Text 11"/>
          <p:cNvSpPr/>
          <p:nvPr/>
        </p:nvSpPr>
        <p:spPr>
          <a:xfrm>
            <a:off x="6035040" y="2185416"/>
            <a:ext cx="521208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olika providers svarar på charge()</a:t>
            </a:r>
            <a:endParaRPr lang="en-US" sz="1220" dirty="0"/>
          </a:p>
        </p:txBody>
      </p:sp>
      <p:sp>
        <p:nvSpPr>
          <p:cNvPr id="14" name="Shape 12"/>
          <p:cNvSpPr/>
          <p:nvPr/>
        </p:nvSpPr>
        <p:spPr>
          <a:xfrm>
            <a:off x="594360" y="2633472"/>
            <a:ext cx="10972800" cy="475488"/>
          </a:xfrm>
          <a:prstGeom prst="rect">
            <a:avLst/>
          </a:prstGeom>
          <a:solidFill>
            <a:srgbClr val="F2F4F7"/>
          </a:solidFill>
          <a:ln w="12700">
            <a:solidFill>
              <a:srgbClr val="F2F4F7"/>
            </a:solidFill>
            <a:prstDash val="solid"/>
          </a:ln>
        </p:spPr>
      </p:sp>
      <p:sp>
        <p:nvSpPr>
          <p:cNvPr id="15" name="Text 13"/>
          <p:cNvSpPr/>
          <p:nvPr/>
        </p:nvSpPr>
        <p:spPr>
          <a:xfrm>
            <a:off x="685800" y="2706624"/>
            <a:ext cx="2651760" cy="292608"/>
          </a:xfrm>
          <a:prstGeom prst="rect">
            <a:avLst/>
          </a:prstGeom>
          <a:noFill/>
          <a:ln/>
        </p:spPr>
        <p:txBody>
          <a:bodyPr wrap="square" lIns="0" tIns="0" rIns="0" bIns="0" rtlCol="0" anchor="ctr">
            <a:normAutofit/>
          </a:bodyPr>
          <a:lstStyle/>
          <a:p>
            <a:pPr indent="0" marL="0">
              <a:buNone/>
            </a:pPr>
            <a:endParaRPr lang="en-US" sz="1220" dirty="0"/>
          </a:p>
        </p:txBody>
      </p:sp>
      <p:sp>
        <p:nvSpPr>
          <p:cNvPr id="16" name="Text 14"/>
          <p:cNvSpPr/>
          <p:nvPr/>
        </p:nvSpPr>
        <p:spPr>
          <a:xfrm>
            <a:off x="3657600" y="2706624"/>
            <a:ext cx="2057400" cy="292608"/>
          </a:xfrm>
          <a:prstGeom prst="rect">
            <a:avLst/>
          </a:prstGeom>
          <a:noFill/>
          <a:ln/>
        </p:spPr>
        <p:txBody>
          <a:bodyPr wrap="square" lIns="0" tIns="0" rIns="0" bIns="0" rtlCol="0" anchor="ctr">
            <a:normAutofit/>
          </a:bodyPr>
          <a:lstStyle/>
          <a:p>
            <a:pPr indent="0" marL="0">
              <a:buNone/>
            </a:pPr>
            <a:r>
              <a:rPr lang="en-US" sz="1220" b="1" dirty="0">
                <a:solidFill>
                  <a:srgbClr val="0F766E"/>
                </a:solidFill>
              </a:rPr>
              <a:t>Indirection</a:t>
            </a:r>
            <a:endParaRPr lang="en-US" sz="1220" dirty="0"/>
          </a:p>
        </p:txBody>
      </p:sp>
      <p:sp>
        <p:nvSpPr>
          <p:cNvPr id="17" name="Text 15"/>
          <p:cNvSpPr/>
          <p:nvPr/>
        </p:nvSpPr>
        <p:spPr>
          <a:xfrm>
            <a:off x="6035040" y="2706624"/>
            <a:ext cx="521208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gateway står mellan use case och leverantör</a:t>
            </a:r>
            <a:endParaRPr lang="en-US" sz="1220" dirty="0"/>
          </a:p>
        </p:txBody>
      </p:sp>
      <p:sp>
        <p:nvSpPr>
          <p:cNvPr id="18" name="Text 16"/>
          <p:cNvSpPr/>
          <p:nvPr/>
        </p:nvSpPr>
        <p:spPr>
          <a:xfrm>
            <a:off x="685800" y="3227832"/>
            <a:ext cx="2651760" cy="292608"/>
          </a:xfrm>
          <a:prstGeom prst="rect">
            <a:avLst/>
          </a:prstGeom>
          <a:noFill/>
          <a:ln/>
        </p:spPr>
        <p:txBody>
          <a:bodyPr wrap="square" lIns="0" tIns="0" rIns="0" bIns="0" rtlCol="0" anchor="ctr">
            <a:normAutofit/>
          </a:bodyPr>
          <a:lstStyle/>
          <a:p>
            <a:pPr indent="0" marL="0">
              <a:buNone/>
            </a:pPr>
            <a:endParaRPr lang="en-US" sz="1220" dirty="0"/>
          </a:p>
        </p:txBody>
      </p:sp>
      <p:sp>
        <p:nvSpPr>
          <p:cNvPr id="19" name="Text 17"/>
          <p:cNvSpPr/>
          <p:nvPr/>
        </p:nvSpPr>
        <p:spPr>
          <a:xfrm>
            <a:off x="3657600" y="3227832"/>
            <a:ext cx="2057400" cy="292608"/>
          </a:xfrm>
          <a:prstGeom prst="rect">
            <a:avLst/>
          </a:prstGeom>
          <a:noFill/>
          <a:ln/>
        </p:spPr>
        <p:txBody>
          <a:bodyPr wrap="square" lIns="0" tIns="0" rIns="0" bIns="0" rtlCol="0" anchor="ctr">
            <a:normAutofit/>
          </a:bodyPr>
          <a:lstStyle/>
          <a:p>
            <a:pPr indent="0" marL="0">
              <a:buNone/>
            </a:pPr>
            <a:r>
              <a:rPr lang="en-US" sz="1220" b="1" dirty="0">
                <a:solidFill>
                  <a:srgbClr val="0F766E"/>
                </a:solidFill>
              </a:rPr>
              <a:t>Protected Variations</a:t>
            </a:r>
            <a:endParaRPr lang="en-US" sz="1220" dirty="0"/>
          </a:p>
        </p:txBody>
      </p:sp>
      <p:sp>
        <p:nvSpPr>
          <p:cNvPr id="20" name="Text 18"/>
          <p:cNvSpPr/>
          <p:nvPr/>
        </p:nvSpPr>
        <p:spPr>
          <a:xfrm>
            <a:off x="6035040" y="3227832"/>
            <a:ext cx="521208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providerbyte stoppas vid gränsen</a:t>
            </a:r>
            <a:endParaRPr lang="en-US" sz="1220" dirty="0"/>
          </a:p>
        </p:txBody>
      </p:sp>
      <p:sp>
        <p:nvSpPr>
          <p:cNvPr id="21" name="Shape 19"/>
          <p:cNvSpPr/>
          <p:nvPr/>
        </p:nvSpPr>
        <p:spPr>
          <a:xfrm>
            <a:off x="594360" y="3675888"/>
            <a:ext cx="10972800" cy="475488"/>
          </a:xfrm>
          <a:prstGeom prst="rect">
            <a:avLst/>
          </a:prstGeom>
          <a:solidFill>
            <a:srgbClr val="F2F4F7"/>
          </a:solidFill>
          <a:ln w="12700">
            <a:solidFill>
              <a:srgbClr val="F2F4F7"/>
            </a:solidFill>
            <a:prstDash val="solid"/>
          </a:ln>
        </p:spPr>
      </p:sp>
      <p:sp>
        <p:nvSpPr>
          <p:cNvPr id="22" name="Text 20"/>
          <p:cNvSpPr/>
          <p:nvPr/>
        </p:nvSpPr>
        <p:spPr>
          <a:xfrm>
            <a:off x="685800" y="3749040"/>
            <a:ext cx="265176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CheckoutController</a:t>
            </a:r>
            <a:endParaRPr lang="en-US" sz="1220" dirty="0"/>
          </a:p>
        </p:txBody>
      </p:sp>
      <p:sp>
        <p:nvSpPr>
          <p:cNvPr id="23" name="Text 21"/>
          <p:cNvSpPr/>
          <p:nvPr/>
        </p:nvSpPr>
        <p:spPr>
          <a:xfrm>
            <a:off x="3657600" y="3749040"/>
            <a:ext cx="2057400" cy="292608"/>
          </a:xfrm>
          <a:prstGeom prst="rect">
            <a:avLst/>
          </a:prstGeom>
          <a:noFill/>
          <a:ln/>
        </p:spPr>
        <p:txBody>
          <a:bodyPr wrap="square" lIns="0" tIns="0" rIns="0" bIns="0" rtlCol="0" anchor="ctr">
            <a:normAutofit/>
          </a:bodyPr>
          <a:lstStyle/>
          <a:p>
            <a:pPr indent="0" marL="0">
              <a:buNone/>
            </a:pPr>
            <a:r>
              <a:rPr lang="en-US" sz="1220" b="1" dirty="0">
                <a:solidFill>
                  <a:srgbClr val="0F766E"/>
                </a:solidFill>
              </a:rPr>
              <a:t>Controller</a:t>
            </a:r>
            <a:endParaRPr lang="en-US" sz="1220" dirty="0"/>
          </a:p>
        </p:txBody>
      </p:sp>
      <p:sp>
        <p:nvSpPr>
          <p:cNvPr id="24" name="Text 22"/>
          <p:cNvSpPr/>
          <p:nvPr/>
        </p:nvSpPr>
        <p:spPr>
          <a:xfrm>
            <a:off x="6035040" y="3749040"/>
            <a:ext cx="521208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tar emot systemhändelsen checkout</a:t>
            </a:r>
            <a:endParaRPr lang="en-US" sz="1220" dirty="0"/>
          </a:p>
        </p:txBody>
      </p:sp>
      <p:sp>
        <p:nvSpPr>
          <p:cNvPr id="25" name="Text 23"/>
          <p:cNvSpPr/>
          <p:nvPr/>
        </p:nvSpPr>
        <p:spPr>
          <a:xfrm>
            <a:off x="685800" y="4270248"/>
            <a:ext cx="2651760" cy="292608"/>
          </a:xfrm>
          <a:prstGeom prst="rect">
            <a:avLst/>
          </a:prstGeom>
          <a:noFill/>
          <a:ln/>
        </p:spPr>
        <p:txBody>
          <a:bodyPr wrap="square" lIns="0" tIns="0" rIns="0" bIns="0" rtlCol="0" anchor="ctr">
            <a:normAutofit/>
          </a:bodyPr>
          <a:lstStyle/>
          <a:p>
            <a:pPr indent="0" marL="0">
              <a:buNone/>
            </a:pPr>
            <a:endParaRPr lang="en-US" sz="1220" dirty="0"/>
          </a:p>
        </p:txBody>
      </p:sp>
      <p:sp>
        <p:nvSpPr>
          <p:cNvPr id="26" name="Text 24"/>
          <p:cNvSpPr/>
          <p:nvPr/>
        </p:nvSpPr>
        <p:spPr>
          <a:xfrm>
            <a:off x="3657600" y="4270248"/>
            <a:ext cx="2057400" cy="292608"/>
          </a:xfrm>
          <a:prstGeom prst="rect">
            <a:avLst/>
          </a:prstGeom>
          <a:noFill/>
          <a:ln/>
        </p:spPr>
        <p:txBody>
          <a:bodyPr wrap="square" lIns="0" tIns="0" rIns="0" bIns="0" rtlCol="0" anchor="ctr">
            <a:normAutofit/>
          </a:bodyPr>
          <a:lstStyle/>
          <a:p>
            <a:pPr indent="0" marL="0">
              <a:buNone/>
            </a:pPr>
            <a:r>
              <a:rPr lang="en-US" sz="1220" b="1" dirty="0">
                <a:solidFill>
                  <a:srgbClr val="0F766E"/>
                </a:solidFill>
              </a:rPr>
              <a:t>Pure Fabrication</a:t>
            </a:r>
            <a:endParaRPr lang="en-US" sz="1220" dirty="0"/>
          </a:p>
        </p:txBody>
      </p:sp>
      <p:sp>
        <p:nvSpPr>
          <p:cNvPr id="27" name="Text 25"/>
          <p:cNvSpPr/>
          <p:nvPr/>
        </p:nvSpPr>
        <p:spPr>
          <a:xfrm>
            <a:off x="6035040" y="4270248"/>
            <a:ext cx="521208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tekniskt objekt utan domänmotsvarighet</a:t>
            </a:r>
            <a:endParaRPr lang="en-US" sz="1220" dirty="0"/>
          </a:p>
        </p:txBody>
      </p:sp>
      <p:sp>
        <p:nvSpPr>
          <p:cNvPr id="28" name="Shape 26"/>
          <p:cNvSpPr/>
          <p:nvPr/>
        </p:nvSpPr>
        <p:spPr>
          <a:xfrm>
            <a:off x="594360" y="4718304"/>
            <a:ext cx="10972800" cy="475488"/>
          </a:xfrm>
          <a:prstGeom prst="rect">
            <a:avLst/>
          </a:prstGeom>
          <a:solidFill>
            <a:srgbClr val="F2F4F7"/>
          </a:solidFill>
          <a:ln w="12700">
            <a:solidFill>
              <a:srgbClr val="F2F4F7"/>
            </a:solidFill>
            <a:prstDash val="solid"/>
          </a:ln>
        </p:spPr>
      </p:sp>
      <p:sp>
        <p:nvSpPr>
          <p:cNvPr id="29" name="Text 27"/>
          <p:cNvSpPr/>
          <p:nvPr/>
        </p:nvSpPr>
        <p:spPr>
          <a:xfrm>
            <a:off x="685800" y="4791456"/>
            <a:ext cx="265176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Cart.total()</a:t>
            </a:r>
            <a:endParaRPr lang="en-US" sz="1220" dirty="0"/>
          </a:p>
        </p:txBody>
      </p:sp>
      <p:sp>
        <p:nvSpPr>
          <p:cNvPr id="30" name="Text 28"/>
          <p:cNvSpPr/>
          <p:nvPr/>
        </p:nvSpPr>
        <p:spPr>
          <a:xfrm>
            <a:off x="3657600" y="4791456"/>
            <a:ext cx="2057400" cy="292608"/>
          </a:xfrm>
          <a:prstGeom prst="rect">
            <a:avLst/>
          </a:prstGeom>
          <a:noFill/>
          <a:ln/>
        </p:spPr>
        <p:txBody>
          <a:bodyPr wrap="square" lIns="0" tIns="0" rIns="0" bIns="0" rtlCol="0" anchor="ctr">
            <a:normAutofit/>
          </a:bodyPr>
          <a:lstStyle/>
          <a:p>
            <a:pPr indent="0" marL="0">
              <a:buNone/>
            </a:pPr>
            <a:r>
              <a:rPr lang="en-US" sz="1220" b="1" dirty="0">
                <a:solidFill>
                  <a:srgbClr val="0F766E"/>
                </a:solidFill>
              </a:rPr>
              <a:t>Information Expert</a:t>
            </a:r>
            <a:endParaRPr lang="en-US" sz="1220" dirty="0"/>
          </a:p>
        </p:txBody>
      </p:sp>
      <p:sp>
        <p:nvSpPr>
          <p:cNvPr id="31" name="Text 29"/>
          <p:cNvSpPr/>
          <p:nvPr/>
        </p:nvSpPr>
        <p:spPr>
          <a:xfrm>
            <a:off x="6035040" y="4791456"/>
            <a:ext cx="521208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ansvar där informationen finns</a:t>
            </a:r>
            <a:endParaRPr lang="en-US" sz="1220" dirty="0"/>
          </a:p>
        </p:txBody>
      </p:sp>
      <p:sp>
        <p:nvSpPr>
          <p:cNvPr id="32" name="Text 30"/>
          <p:cNvSpPr/>
          <p:nvPr/>
        </p:nvSpPr>
        <p:spPr>
          <a:xfrm>
            <a:off x="685800" y="5312664"/>
            <a:ext cx="265176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Cart.addItem()</a:t>
            </a:r>
            <a:endParaRPr lang="en-US" sz="1220" dirty="0"/>
          </a:p>
        </p:txBody>
      </p:sp>
      <p:sp>
        <p:nvSpPr>
          <p:cNvPr id="33" name="Text 31"/>
          <p:cNvSpPr/>
          <p:nvPr/>
        </p:nvSpPr>
        <p:spPr>
          <a:xfrm>
            <a:off x="3657600" y="5312664"/>
            <a:ext cx="2057400" cy="292608"/>
          </a:xfrm>
          <a:prstGeom prst="rect">
            <a:avLst/>
          </a:prstGeom>
          <a:noFill/>
          <a:ln/>
        </p:spPr>
        <p:txBody>
          <a:bodyPr wrap="square" lIns="0" tIns="0" rIns="0" bIns="0" rtlCol="0" anchor="ctr">
            <a:normAutofit/>
          </a:bodyPr>
          <a:lstStyle/>
          <a:p>
            <a:pPr indent="0" marL="0">
              <a:buNone/>
            </a:pPr>
            <a:r>
              <a:rPr lang="en-US" sz="1220" b="1" dirty="0">
                <a:solidFill>
                  <a:srgbClr val="0F766E"/>
                </a:solidFill>
              </a:rPr>
              <a:t>Creator</a:t>
            </a:r>
            <a:endParaRPr lang="en-US" sz="1220" dirty="0"/>
          </a:p>
        </p:txBody>
      </p:sp>
      <p:sp>
        <p:nvSpPr>
          <p:cNvPr id="34" name="Text 32"/>
          <p:cNvSpPr/>
          <p:nvPr/>
        </p:nvSpPr>
        <p:spPr>
          <a:xfrm>
            <a:off x="6035040" y="5312664"/>
            <a:ext cx="5212080" cy="292608"/>
          </a:xfrm>
          <a:prstGeom prst="rect">
            <a:avLst/>
          </a:prstGeom>
          <a:noFill/>
          <a:ln/>
        </p:spPr>
        <p:txBody>
          <a:bodyPr wrap="square" lIns="0" tIns="0" rIns="0" bIns="0" rtlCol="0" anchor="ctr">
            <a:normAutofit/>
          </a:bodyPr>
          <a:lstStyle/>
          <a:p>
            <a:pPr indent="0" marL="0">
              <a:buNone/>
            </a:pPr>
            <a:r>
              <a:rPr lang="en-US" sz="1220" dirty="0">
                <a:solidFill>
                  <a:srgbClr val="111827"/>
                </a:solidFill>
              </a:rPr>
              <a:t>Cart skapar objekt som den innehåller</a:t>
            </a:r>
            <a:endParaRPr lang="en-US" sz="122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Designsekvens: checkout</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Nu öppnar vi den svarta lådan från SSD:t</a:t>
            </a:r>
            <a:endParaRPr lang="en-US" sz="1300" dirty="0"/>
          </a:p>
        </p:txBody>
      </p:sp>
      <p:sp>
        <p:nvSpPr>
          <p:cNvPr id="5" name="Shape 34"/>
          <p:cNvSpPr/>
          <p:nvPr/>
        </p:nvSpPr>
        <p:spPr>
          <a:xfrm>
            <a:off x="1828800" y="5532120"/>
            <a:ext cx="8503920" cy="658368"/>
          </a:xfrm>
          <a:prstGeom prst="roundRect">
            <a:avLst>
              <a:gd name="adj" fmla="val 8333"/>
            </a:avLst>
          </a:prstGeom>
          <a:solidFill>
            <a:srgbClr val="CCFBF1"/>
          </a:solidFill>
          <a:ln w="12700">
            <a:solidFill>
              <a:srgbClr val="CCFBF1"/>
            </a:solidFill>
            <a:prstDash val="solid"/>
          </a:ln>
        </p:spPr>
      </p:sp>
      <p:sp>
        <p:nvSpPr>
          <p:cNvPr id="6" name="Text 35"/>
          <p:cNvSpPr/>
          <p:nvPr/>
        </p:nvSpPr>
        <p:spPr>
          <a:xfrm>
            <a:off x="1965960" y="5641848"/>
            <a:ext cx="8229600" cy="228600"/>
          </a:xfrm>
          <a:prstGeom prst="rect">
            <a:avLst/>
          </a:prstGeom>
          <a:noFill/>
          <a:ln/>
        </p:spPr>
        <p:txBody>
          <a:bodyPr wrap="square" lIns="0" tIns="0" rIns="0" bIns="0" rtlCol="0" anchor="ctr">
            <a:normAutofit/>
          </a:bodyPr>
          <a:lstStyle/>
          <a:p>
            <a:pPr indent="0" marL="0">
              <a:buNone/>
            </a:pPr>
            <a:r>
              <a:rPr lang="en-US" sz="1300" b="1" dirty="0">
                <a:solidFill>
                  <a:srgbClr val="0F766E"/>
                </a:solidFill>
              </a:rPr>
              <a:t>Här ser vi ansvar</a:t>
            </a:r>
            <a:endParaRPr lang="en-US" sz="1300" dirty="0"/>
          </a:p>
        </p:txBody>
      </p:sp>
      <p:sp>
        <p:nvSpPr>
          <p:cNvPr id="7" name="Text 36"/>
          <p:cNvSpPr/>
          <p:nvPr/>
        </p:nvSpPr>
        <p:spPr>
          <a:xfrm>
            <a:off x="1965960" y="5925312"/>
            <a:ext cx="8229600" cy="182880"/>
          </a:xfrm>
          <a:prstGeom prst="rect">
            <a:avLst/>
          </a:prstGeom>
          <a:noFill/>
          <a:ln/>
        </p:spPr>
        <p:txBody>
          <a:bodyPr wrap="square" lIns="0" tIns="0" rIns="0" bIns="0" rtlCol="0" anchor="t">
            <a:normAutofit/>
          </a:bodyPr>
          <a:lstStyle/>
          <a:p>
            <a:pPr indent="0" marL="0">
              <a:buNone/>
            </a:pPr>
            <a:r>
              <a:rPr lang="en-US" sz="1400" dirty="0">
                <a:solidFill>
                  <a:srgbClr val="111827"/>
                </a:solidFill>
              </a:rPr>
              <a:t>Controller tar emot. Service koordinerar. Cart är Expert. Gateway och Repository skyddar variation.</a:t>
            </a:r>
            <a:endParaRPr lang="en-US" sz="1400" dirty="0"/>
          </a:p>
        </p:txBody>
      </p:sp>
      <p:sp>
        <p:nvSpPr>
          <p:cNvPr id="8"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42</a:t>
            </a:fld>
            <a:endParaRPr lang="en-US"/>
          </a:p>
        </p:txBody>
      </p:sp>
      <p:sp>
        <p:nvSpPr>
          <p:cNvPr id="9" name="Route">
            <a:extLst>
              <a:ext uri="{FF2B5EF4-FFF2-40B4-BE49-F238E27FC236}">
                <a16:creationId xmlns:a16="http://schemas.microsoft.com/office/drawing/2014/main" id="{4EE8E055-90D4-4FFE-99B0-55CB240AD50B}"/>
              </a:ext>
            </a:extLst>
          </p:cNvPr>
          <p:cNvSpPr>
            <a:spLocks noGrp="1"/>
          </p:cNvSpPr>
          <p:nvPr/>
        </p:nvSpPr>
        <p:spPr>
          <a:xfrm>
            <a:off x="581025" y="1266825"/>
            <a:ext cx="1695450" cy="438150"/>
          </a:xfrm>
          <a:prstGeom prst="rect">
            <a:avLst/>
          </a:prstGeom>
          <a:solidFill>
            <a:srgbClr val="ECFDF9"/>
          </a:solidFill>
          <a:ln w="12383">
            <a:solidFill>
              <a:srgbClr val="0F766E"/>
            </a:solidFill>
          </a:ln>
        </p:spPr>
      </p:sp>
      <p:sp>
        <p:nvSpPr>
          <p:cNvPr id="10" name="Route">
            <a:extLst>
              <a:ext uri="{FF2B5EF4-FFF2-40B4-BE49-F238E27FC236}">
                <a16:creationId xmlns:a16="http://schemas.microsoft.com/office/drawing/2014/main" id="{1F21DA4D-9B8C-44F3-98CB-F7258D6C4D98}"/>
              </a:ext>
            </a:extLst>
          </p:cNvPr>
          <p:cNvSpPr>
            <a:spLocks noGrp="1"/>
          </p:cNvSpPr>
          <p:nvPr/>
        </p:nvSpPr>
        <p:spPr>
          <a:xfrm>
            <a:off x="609600" y="1304925"/>
            <a:ext cx="163830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Route</a:t>
            </a:r>
          </a:p>
        </p:txBody>
      </p:sp>
      <p:sp>
        <p:nvSpPr>
          <p:cNvPr id="11" name="">
            <a:extLst>
              <a:ext uri="{FF2B5EF4-FFF2-40B4-BE49-F238E27FC236}">
                <a16:creationId xmlns:a16="http://schemas.microsoft.com/office/drawing/2014/main" id="{8627E7FC-E8AD-4CBD-BBEE-F0EA54D5F075}"/>
              </a:ext>
            </a:extLst>
          </p:cNvPr>
          <p:cNvSpPr>
            <a:spLocks noGrp="1"/>
          </p:cNvSpPr>
          <p:nvPr/>
        </p:nvSpPr>
        <p:spPr>
          <a:xfrm flipV="0">
            <a:off x="1428750" y="1704975"/>
            <a:ext cx="0" cy="3590925"/>
          </a:xfrm>
          <a:prstGeom prst="line">
            <a:avLst/>
          </a:prstGeom>
          <a:noFill/>
          <a:ln w="12859">
            <a:solidFill>
              <a:srgbClr val="98A2B3"/>
            </a:solidFill>
            <a:prstDash val="dash"/>
          </a:ln>
        </p:spPr>
      </p:sp>
      <p:sp>
        <p:nvSpPr>
          <p:cNvPr id="12" name="CheckoutController">
            <a:extLst>
              <a:ext uri="{FF2B5EF4-FFF2-40B4-BE49-F238E27FC236}">
                <a16:creationId xmlns:a16="http://schemas.microsoft.com/office/drawing/2014/main" id="{405C7EFA-44C5-4958-B647-E14065B8F01A}"/>
              </a:ext>
            </a:extLst>
          </p:cNvPr>
          <p:cNvSpPr>
            <a:spLocks noGrp="1"/>
          </p:cNvSpPr>
          <p:nvPr/>
        </p:nvSpPr>
        <p:spPr>
          <a:xfrm>
            <a:off x="2438400" y="1266825"/>
            <a:ext cx="1695450" cy="438150"/>
          </a:xfrm>
          <a:prstGeom prst="rect">
            <a:avLst/>
          </a:prstGeom>
          <a:solidFill>
            <a:srgbClr val="ECFDF9"/>
          </a:solidFill>
          <a:ln w="12383">
            <a:solidFill>
              <a:srgbClr val="0F766E"/>
            </a:solidFill>
          </a:ln>
        </p:spPr>
      </p:sp>
      <p:sp>
        <p:nvSpPr>
          <p:cNvPr id="13" name="CheckoutController">
            <a:extLst>
              <a:ext uri="{FF2B5EF4-FFF2-40B4-BE49-F238E27FC236}">
                <a16:creationId xmlns:a16="http://schemas.microsoft.com/office/drawing/2014/main" id="{E5F0BD5C-D70D-4D04-9DF1-919CE0F755A8}"/>
              </a:ext>
            </a:extLst>
          </p:cNvPr>
          <p:cNvSpPr>
            <a:spLocks noGrp="1"/>
          </p:cNvSpPr>
          <p:nvPr/>
        </p:nvSpPr>
        <p:spPr>
          <a:xfrm>
            <a:off x="2466975" y="1304925"/>
            <a:ext cx="163830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CheckoutController</a:t>
            </a:r>
          </a:p>
        </p:txBody>
      </p:sp>
      <p:sp>
        <p:nvSpPr>
          <p:cNvPr id="14" name="">
            <a:extLst>
              <a:ext uri="{FF2B5EF4-FFF2-40B4-BE49-F238E27FC236}">
                <a16:creationId xmlns:a16="http://schemas.microsoft.com/office/drawing/2014/main" id="{098C6976-7E88-41B3-BB88-B831A829F243}"/>
              </a:ext>
            </a:extLst>
          </p:cNvPr>
          <p:cNvSpPr>
            <a:spLocks noGrp="1"/>
          </p:cNvSpPr>
          <p:nvPr/>
        </p:nvSpPr>
        <p:spPr>
          <a:xfrm flipV="0">
            <a:off x="3286125" y="1704975"/>
            <a:ext cx="0" cy="3590925"/>
          </a:xfrm>
          <a:prstGeom prst="line">
            <a:avLst/>
          </a:prstGeom>
          <a:noFill/>
          <a:ln w="12859">
            <a:solidFill>
              <a:srgbClr val="98A2B3"/>
            </a:solidFill>
            <a:prstDash val="dash"/>
          </a:ln>
        </p:spPr>
      </p:sp>
      <p:sp>
        <p:nvSpPr>
          <p:cNvPr id="15" name="CheckoutService">
            <a:extLst>
              <a:ext uri="{FF2B5EF4-FFF2-40B4-BE49-F238E27FC236}">
                <a16:creationId xmlns:a16="http://schemas.microsoft.com/office/drawing/2014/main" id="{8D9860E2-A614-46B9-8C8B-7B3C0B39B1D9}"/>
              </a:ext>
            </a:extLst>
          </p:cNvPr>
          <p:cNvSpPr>
            <a:spLocks noGrp="1"/>
          </p:cNvSpPr>
          <p:nvPr/>
        </p:nvSpPr>
        <p:spPr>
          <a:xfrm>
            <a:off x="4295775" y="1266825"/>
            <a:ext cx="1695450" cy="438150"/>
          </a:xfrm>
          <a:prstGeom prst="rect">
            <a:avLst/>
          </a:prstGeom>
          <a:solidFill>
            <a:srgbClr val="ECFDF9"/>
          </a:solidFill>
          <a:ln w="12383">
            <a:solidFill>
              <a:srgbClr val="0F766E"/>
            </a:solidFill>
          </a:ln>
        </p:spPr>
      </p:sp>
      <p:sp>
        <p:nvSpPr>
          <p:cNvPr id="16" name="CheckoutService">
            <a:extLst>
              <a:ext uri="{FF2B5EF4-FFF2-40B4-BE49-F238E27FC236}">
                <a16:creationId xmlns:a16="http://schemas.microsoft.com/office/drawing/2014/main" id="{D393CBB3-0BA7-4A18-8F62-04407819E5FA}"/>
              </a:ext>
            </a:extLst>
          </p:cNvPr>
          <p:cNvSpPr>
            <a:spLocks noGrp="1"/>
          </p:cNvSpPr>
          <p:nvPr/>
        </p:nvSpPr>
        <p:spPr>
          <a:xfrm>
            <a:off x="4324350" y="1304925"/>
            <a:ext cx="163830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CheckoutService</a:t>
            </a:r>
          </a:p>
        </p:txBody>
      </p:sp>
      <p:sp>
        <p:nvSpPr>
          <p:cNvPr id="17" name="">
            <a:extLst>
              <a:ext uri="{FF2B5EF4-FFF2-40B4-BE49-F238E27FC236}">
                <a16:creationId xmlns:a16="http://schemas.microsoft.com/office/drawing/2014/main" id="{DA911FA4-5928-4752-A3A5-6E1DCE561F42}"/>
              </a:ext>
            </a:extLst>
          </p:cNvPr>
          <p:cNvSpPr>
            <a:spLocks noGrp="1"/>
          </p:cNvSpPr>
          <p:nvPr/>
        </p:nvSpPr>
        <p:spPr>
          <a:xfrm flipV="0">
            <a:off x="5143500" y="1704975"/>
            <a:ext cx="0" cy="3590925"/>
          </a:xfrm>
          <a:prstGeom prst="line">
            <a:avLst/>
          </a:prstGeom>
          <a:noFill/>
          <a:ln w="12859">
            <a:solidFill>
              <a:srgbClr val="98A2B3"/>
            </a:solidFill>
            <a:prstDash val="dash"/>
          </a:ln>
        </p:spPr>
      </p:sp>
      <p:sp>
        <p:nvSpPr>
          <p:cNvPr id="18" name="Cart">
            <a:extLst>
              <a:ext uri="{FF2B5EF4-FFF2-40B4-BE49-F238E27FC236}">
                <a16:creationId xmlns:a16="http://schemas.microsoft.com/office/drawing/2014/main" id="{AD14932A-84AE-43B3-8315-50B94CA76843}"/>
              </a:ext>
            </a:extLst>
          </p:cNvPr>
          <p:cNvSpPr>
            <a:spLocks noGrp="1"/>
          </p:cNvSpPr>
          <p:nvPr/>
        </p:nvSpPr>
        <p:spPr>
          <a:xfrm>
            <a:off x="6153150" y="1266825"/>
            <a:ext cx="1695450" cy="438150"/>
          </a:xfrm>
          <a:prstGeom prst="rect">
            <a:avLst/>
          </a:prstGeom>
          <a:solidFill>
            <a:srgbClr val="ECFDF9"/>
          </a:solidFill>
          <a:ln w="12383">
            <a:solidFill>
              <a:srgbClr val="0F766E"/>
            </a:solidFill>
          </a:ln>
        </p:spPr>
      </p:sp>
      <p:sp>
        <p:nvSpPr>
          <p:cNvPr id="19" name="Cart">
            <a:extLst>
              <a:ext uri="{FF2B5EF4-FFF2-40B4-BE49-F238E27FC236}">
                <a16:creationId xmlns:a16="http://schemas.microsoft.com/office/drawing/2014/main" id="{B3584D11-D3A9-44F5-87CD-DD7A3BEF138E}"/>
              </a:ext>
            </a:extLst>
          </p:cNvPr>
          <p:cNvSpPr>
            <a:spLocks noGrp="1"/>
          </p:cNvSpPr>
          <p:nvPr/>
        </p:nvSpPr>
        <p:spPr>
          <a:xfrm>
            <a:off x="6181725" y="1304925"/>
            <a:ext cx="163830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Cart</a:t>
            </a:r>
          </a:p>
        </p:txBody>
      </p:sp>
      <p:sp>
        <p:nvSpPr>
          <p:cNvPr id="20" name="">
            <a:extLst>
              <a:ext uri="{FF2B5EF4-FFF2-40B4-BE49-F238E27FC236}">
                <a16:creationId xmlns:a16="http://schemas.microsoft.com/office/drawing/2014/main" id="{2AA1BBC3-081C-4BFE-8F8B-D684CEBAF68B}"/>
              </a:ext>
            </a:extLst>
          </p:cNvPr>
          <p:cNvSpPr>
            <a:spLocks noGrp="1"/>
          </p:cNvSpPr>
          <p:nvPr/>
        </p:nvSpPr>
        <p:spPr>
          <a:xfrm flipV="0">
            <a:off x="7000875" y="1704975"/>
            <a:ext cx="0" cy="3590925"/>
          </a:xfrm>
          <a:prstGeom prst="line">
            <a:avLst/>
          </a:prstGeom>
          <a:noFill/>
          <a:ln w="12859">
            <a:solidFill>
              <a:srgbClr val="98A2B3"/>
            </a:solidFill>
            <a:prstDash val="dash"/>
          </a:ln>
        </p:spPr>
      </p:sp>
      <p:sp>
        <p:nvSpPr>
          <p:cNvPr id="21" name="PaymentGateway">
            <a:extLst>
              <a:ext uri="{FF2B5EF4-FFF2-40B4-BE49-F238E27FC236}">
                <a16:creationId xmlns:a16="http://schemas.microsoft.com/office/drawing/2014/main" id="{730DADF3-B5C7-4310-A3DB-4868BABDD14F}"/>
              </a:ext>
            </a:extLst>
          </p:cNvPr>
          <p:cNvSpPr>
            <a:spLocks noGrp="1"/>
          </p:cNvSpPr>
          <p:nvPr/>
        </p:nvSpPr>
        <p:spPr>
          <a:xfrm>
            <a:off x="8010525" y="1266825"/>
            <a:ext cx="1695450" cy="438150"/>
          </a:xfrm>
          <a:prstGeom prst="rect">
            <a:avLst/>
          </a:prstGeom>
          <a:solidFill>
            <a:srgbClr val="ECFDF9"/>
          </a:solidFill>
          <a:ln w="12383">
            <a:solidFill>
              <a:srgbClr val="0F766E"/>
            </a:solidFill>
          </a:ln>
        </p:spPr>
      </p:sp>
      <p:sp>
        <p:nvSpPr>
          <p:cNvPr id="22" name="PaymentGateway">
            <a:extLst>
              <a:ext uri="{FF2B5EF4-FFF2-40B4-BE49-F238E27FC236}">
                <a16:creationId xmlns:a16="http://schemas.microsoft.com/office/drawing/2014/main" id="{A23640D2-0B95-4521-A846-07E22B91DC95}"/>
              </a:ext>
            </a:extLst>
          </p:cNvPr>
          <p:cNvSpPr>
            <a:spLocks noGrp="1"/>
          </p:cNvSpPr>
          <p:nvPr/>
        </p:nvSpPr>
        <p:spPr>
          <a:xfrm>
            <a:off x="8039100" y="1304925"/>
            <a:ext cx="163830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PaymentGateway</a:t>
            </a:r>
          </a:p>
        </p:txBody>
      </p:sp>
      <p:sp>
        <p:nvSpPr>
          <p:cNvPr id="23" name="">
            <a:extLst>
              <a:ext uri="{FF2B5EF4-FFF2-40B4-BE49-F238E27FC236}">
                <a16:creationId xmlns:a16="http://schemas.microsoft.com/office/drawing/2014/main" id="{BD0ADC12-8C40-42FD-8DD7-3AE9A5692E40}"/>
              </a:ext>
            </a:extLst>
          </p:cNvPr>
          <p:cNvSpPr>
            <a:spLocks noGrp="1"/>
          </p:cNvSpPr>
          <p:nvPr/>
        </p:nvSpPr>
        <p:spPr>
          <a:xfrm flipV="0">
            <a:off x="8858250" y="1704975"/>
            <a:ext cx="0" cy="3590925"/>
          </a:xfrm>
          <a:prstGeom prst="line">
            <a:avLst/>
          </a:prstGeom>
          <a:noFill/>
          <a:ln w="12859">
            <a:solidFill>
              <a:srgbClr val="98A2B3"/>
            </a:solidFill>
            <a:prstDash val="dash"/>
          </a:ln>
        </p:spPr>
      </p:sp>
      <p:sp>
        <p:nvSpPr>
          <p:cNvPr id="24" name="OrderRepository">
            <a:extLst>
              <a:ext uri="{FF2B5EF4-FFF2-40B4-BE49-F238E27FC236}">
                <a16:creationId xmlns:a16="http://schemas.microsoft.com/office/drawing/2014/main" id="{452EE80E-9367-4CAA-9268-414B383B2CB7}"/>
              </a:ext>
            </a:extLst>
          </p:cNvPr>
          <p:cNvSpPr>
            <a:spLocks noGrp="1"/>
          </p:cNvSpPr>
          <p:nvPr/>
        </p:nvSpPr>
        <p:spPr>
          <a:xfrm>
            <a:off x="9867900" y="1266825"/>
            <a:ext cx="1695450" cy="438150"/>
          </a:xfrm>
          <a:prstGeom prst="rect">
            <a:avLst/>
          </a:prstGeom>
          <a:solidFill>
            <a:srgbClr val="ECFDF9"/>
          </a:solidFill>
          <a:ln w="12383">
            <a:solidFill>
              <a:srgbClr val="0F766E"/>
            </a:solidFill>
          </a:ln>
        </p:spPr>
      </p:sp>
      <p:sp>
        <p:nvSpPr>
          <p:cNvPr id="25" name="OrderRepository">
            <a:extLst>
              <a:ext uri="{FF2B5EF4-FFF2-40B4-BE49-F238E27FC236}">
                <a16:creationId xmlns:a16="http://schemas.microsoft.com/office/drawing/2014/main" id="{B5DD4F37-D600-42CA-AD37-ABAF4C224FE7}"/>
              </a:ext>
            </a:extLst>
          </p:cNvPr>
          <p:cNvSpPr>
            <a:spLocks noGrp="1"/>
          </p:cNvSpPr>
          <p:nvPr/>
        </p:nvSpPr>
        <p:spPr>
          <a:xfrm>
            <a:off x="9896475" y="1304925"/>
            <a:ext cx="1638300" cy="361950"/>
          </a:xfrm>
          <a:prstGeom prst="rect">
            <a:avLst/>
          </a:prstGeom>
          <a:noFill/>
          <a:ln w="0">
            <a:noFill/>
          </a:ln>
        </p:spPr>
        <p:txBody>
          <a:bodyPr wrap="none" lIns="0" tIns="0" rIns="0" bIns="0" anchor="ctr">
            <a:noAutofit/>
          </a:bodyPr>
          <a:lstStyle/>
          <a:p>
            <a:pPr algn="ctr">
              <a:defRPr sz="1125" b="1">
                <a:solidFill>
                  <a:srgbClr val="111827"/>
                </a:solidFill>
                <a:latin typeface="Aptos Display"/>
                <a:ea typeface="Aptos Display"/>
                <a:cs typeface="Aptos Display"/>
              </a:defRPr>
            </a:pPr>
            <a:r>
              <a:rPr sz="1125" b="1">
                <a:solidFill>
                  <a:srgbClr val="111827"/>
                </a:solidFill>
                <a:latin typeface="Aptos Display"/>
                <a:ea typeface="Aptos Display"/>
                <a:cs typeface="Aptos Display"/>
              </a:rPr>
              <a:t>OrderRepository</a:t>
            </a:r>
          </a:p>
        </p:txBody>
      </p:sp>
      <p:sp>
        <p:nvSpPr>
          <p:cNvPr id="26" name="">
            <a:extLst>
              <a:ext uri="{FF2B5EF4-FFF2-40B4-BE49-F238E27FC236}">
                <a16:creationId xmlns:a16="http://schemas.microsoft.com/office/drawing/2014/main" id="{9060E445-DB8C-4958-B9A2-10783FAFD533}"/>
              </a:ext>
            </a:extLst>
          </p:cNvPr>
          <p:cNvSpPr>
            <a:spLocks noGrp="1"/>
          </p:cNvSpPr>
          <p:nvPr/>
        </p:nvSpPr>
        <p:spPr>
          <a:xfrm flipV="0">
            <a:off x="10715625" y="1704975"/>
            <a:ext cx="0" cy="3590925"/>
          </a:xfrm>
          <a:prstGeom prst="line">
            <a:avLst/>
          </a:prstGeom>
          <a:noFill/>
          <a:ln w="12859">
            <a:solidFill>
              <a:srgbClr val="98A2B3"/>
            </a:solidFill>
            <a:prstDash val="dash"/>
          </a:ln>
        </p:spPr>
      </p:sp>
      <p:sp>
        <p:nvSpPr>
          <p:cNvPr id="27" name="Message start">
            <a:extLst>
              <a:ext uri="{FF2B5EF4-FFF2-40B4-BE49-F238E27FC236}">
                <a16:creationId xmlns:a16="http://schemas.microsoft.com/office/drawing/2014/main" id="{7E3AAF2F-B116-4CBE-8811-546D8CCB238F}"/>
              </a:ext>
            </a:extLst>
          </p:cNvPr>
          <p:cNvSpPr>
            <a:spLocks noGrp="1"/>
          </p:cNvSpPr>
          <p:nvPr/>
        </p:nvSpPr>
        <p:spPr>
          <a:xfrm>
            <a:off x="1428750" y="2076450"/>
            <a:ext cx="0" cy="0"/>
          </a:xfrm>
          <a:prstGeom prst="rect">
            <a:avLst/>
          </a:prstGeom>
          <a:noFill/>
          <a:ln w="0">
            <a:noFill/>
          </a:ln>
        </p:spPr>
      </p:sp>
      <p:sp>
        <p:nvSpPr>
          <p:cNvPr id="28" name="Message end">
            <a:extLst>
              <a:ext uri="{FF2B5EF4-FFF2-40B4-BE49-F238E27FC236}">
                <a16:creationId xmlns:a16="http://schemas.microsoft.com/office/drawing/2014/main" id="{AD20BFFC-4893-4ECE-9F50-A409C6D28C87}"/>
              </a:ext>
            </a:extLst>
          </p:cNvPr>
          <p:cNvSpPr>
            <a:spLocks noGrp="1"/>
          </p:cNvSpPr>
          <p:nvPr/>
        </p:nvSpPr>
        <p:spPr>
          <a:xfrm>
            <a:off x="3286125" y="2076450"/>
            <a:ext cx="0" cy="0"/>
          </a:xfrm>
          <a:prstGeom prst="rect">
            <a:avLst/>
          </a:prstGeom>
          <a:noFill/>
          <a:ln w="0">
            <a:noFill/>
          </a:ln>
        </p:spPr>
      </p:sp>
      <p:cxnSp>
        <p:nvCxnSpPr>
          <p:cNvPr id="29" name=""/>
          <p:cNvCxnSpPr>
            <a:stCxn id="27" idx="3"/>
            <a:endCxn id="28" idx="1"/>
          </p:cNvCxnSpPr>
          <p:nvPr/>
        </p:nvCxnSpPr>
        <p:spPr>
          <a:xfrm>
            <a:off x="1428750" y="2076450"/>
            <a:ext cx="1857375" cy="0"/>
          </a:xfrm>
          <a:prstGeom prst="straightConnector1">
            <a:avLst/>
          </a:prstGeom>
          <a:ln w="15240">
            <a:solidFill>
              <a:srgbClr val="344054"/>
            </a:solidFill>
            <a:prstDash val="solid"/>
            <a:tailEnd type="triangle" w="sm" len="sm"/>
          </a:ln>
        </p:spPr>
      </p:cxnSp>
      <p:sp>
        <p:nvSpPr>
          <p:cNvPr id="30" name="execute(input)">
            <a:extLst>
              <a:ext uri="{FF2B5EF4-FFF2-40B4-BE49-F238E27FC236}">
                <a16:creationId xmlns:a16="http://schemas.microsoft.com/office/drawing/2014/main" id="{B9780634-0640-4606-AD8E-CEAB152473F1}"/>
              </a:ext>
            </a:extLst>
          </p:cNvPr>
          <p:cNvSpPr>
            <a:spLocks noGrp="1"/>
          </p:cNvSpPr>
          <p:nvPr/>
        </p:nvSpPr>
        <p:spPr>
          <a:xfrm>
            <a:off x="1504950" y="1800225"/>
            <a:ext cx="1704975"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execute(input)</a:t>
            </a:r>
          </a:p>
        </p:txBody>
      </p:sp>
      <p:sp>
        <p:nvSpPr>
          <p:cNvPr id="31" name="Message start">
            <a:extLst>
              <a:ext uri="{FF2B5EF4-FFF2-40B4-BE49-F238E27FC236}">
                <a16:creationId xmlns:a16="http://schemas.microsoft.com/office/drawing/2014/main" id="{85A66C5B-2F9F-4811-AE99-B663ECE19E68}"/>
              </a:ext>
            </a:extLst>
          </p:cNvPr>
          <p:cNvSpPr>
            <a:spLocks noGrp="1"/>
          </p:cNvSpPr>
          <p:nvPr/>
        </p:nvSpPr>
        <p:spPr>
          <a:xfrm>
            <a:off x="3286125" y="2562225"/>
            <a:ext cx="0" cy="0"/>
          </a:xfrm>
          <a:prstGeom prst="rect">
            <a:avLst/>
          </a:prstGeom>
          <a:noFill/>
          <a:ln w="0">
            <a:noFill/>
          </a:ln>
        </p:spPr>
      </p:sp>
      <p:sp>
        <p:nvSpPr>
          <p:cNvPr id="32" name="Message end">
            <a:extLst>
              <a:ext uri="{FF2B5EF4-FFF2-40B4-BE49-F238E27FC236}">
                <a16:creationId xmlns:a16="http://schemas.microsoft.com/office/drawing/2014/main" id="{249AADD4-A9FE-42C0-89F8-0E3B0B725BDD}"/>
              </a:ext>
            </a:extLst>
          </p:cNvPr>
          <p:cNvSpPr>
            <a:spLocks noGrp="1"/>
          </p:cNvSpPr>
          <p:nvPr/>
        </p:nvSpPr>
        <p:spPr>
          <a:xfrm>
            <a:off x="5143500" y="2562225"/>
            <a:ext cx="0" cy="0"/>
          </a:xfrm>
          <a:prstGeom prst="rect">
            <a:avLst/>
          </a:prstGeom>
          <a:noFill/>
          <a:ln w="0">
            <a:noFill/>
          </a:ln>
        </p:spPr>
      </p:sp>
      <p:cxnSp>
        <p:nvCxnSpPr>
          <p:cNvPr id="33" name=""/>
          <p:cNvCxnSpPr>
            <a:stCxn id="31" idx="3"/>
            <a:endCxn id="32" idx="1"/>
          </p:cNvCxnSpPr>
          <p:nvPr/>
        </p:nvCxnSpPr>
        <p:spPr>
          <a:xfrm>
            <a:off x="3286125" y="2562225"/>
            <a:ext cx="1857375" cy="0"/>
          </a:xfrm>
          <a:prstGeom prst="straightConnector1">
            <a:avLst/>
          </a:prstGeom>
          <a:ln w="15240">
            <a:solidFill>
              <a:srgbClr val="344054"/>
            </a:solidFill>
            <a:prstDash val="solid"/>
            <a:tailEnd type="triangle" w="sm" len="sm"/>
          </a:ln>
        </p:spPr>
      </p:cxnSp>
      <p:sp>
        <p:nvSpPr>
          <p:cNvPr id="34" name="placeOrder(cmd)">
            <a:extLst>
              <a:ext uri="{FF2B5EF4-FFF2-40B4-BE49-F238E27FC236}">
                <a16:creationId xmlns:a16="http://schemas.microsoft.com/office/drawing/2014/main" id="{14A4BE3B-AA2B-4888-A9C3-FC61E2A6E75F}"/>
              </a:ext>
            </a:extLst>
          </p:cNvPr>
          <p:cNvSpPr>
            <a:spLocks noGrp="1"/>
          </p:cNvSpPr>
          <p:nvPr/>
        </p:nvSpPr>
        <p:spPr>
          <a:xfrm>
            <a:off x="3362325" y="2286000"/>
            <a:ext cx="1704975"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placeOrder(cmd)</a:t>
            </a:r>
          </a:p>
        </p:txBody>
      </p:sp>
      <p:sp>
        <p:nvSpPr>
          <p:cNvPr id="35" name="Message start">
            <a:extLst>
              <a:ext uri="{FF2B5EF4-FFF2-40B4-BE49-F238E27FC236}">
                <a16:creationId xmlns:a16="http://schemas.microsoft.com/office/drawing/2014/main" id="{8C64AA55-3A05-496F-9102-53EBF2756AED}"/>
              </a:ext>
            </a:extLst>
          </p:cNvPr>
          <p:cNvSpPr>
            <a:spLocks noGrp="1"/>
          </p:cNvSpPr>
          <p:nvPr/>
        </p:nvSpPr>
        <p:spPr>
          <a:xfrm>
            <a:off x="5143500" y="3048000"/>
            <a:ext cx="0" cy="0"/>
          </a:xfrm>
          <a:prstGeom prst="rect">
            <a:avLst/>
          </a:prstGeom>
          <a:noFill/>
          <a:ln w="0">
            <a:noFill/>
          </a:ln>
        </p:spPr>
      </p:sp>
      <p:sp>
        <p:nvSpPr>
          <p:cNvPr id="36" name="Message end">
            <a:extLst>
              <a:ext uri="{FF2B5EF4-FFF2-40B4-BE49-F238E27FC236}">
                <a16:creationId xmlns:a16="http://schemas.microsoft.com/office/drawing/2014/main" id="{5BABC727-EC84-4996-AB86-E441E0C7E81A}"/>
              </a:ext>
            </a:extLst>
          </p:cNvPr>
          <p:cNvSpPr>
            <a:spLocks noGrp="1"/>
          </p:cNvSpPr>
          <p:nvPr/>
        </p:nvSpPr>
        <p:spPr>
          <a:xfrm>
            <a:off x="7000875" y="3048000"/>
            <a:ext cx="0" cy="0"/>
          </a:xfrm>
          <a:prstGeom prst="rect">
            <a:avLst/>
          </a:prstGeom>
          <a:noFill/>
          <a:ln w="0">
            <a:noFill/>
          </a:ln>
        </p:spPr>
      </p:sp>
      <p:cxnSp>
        <p:nvCxnSpPr>
          <p:cNvPr id="37" name=""/>
          <p:cNvCxnSpPr>
            <a:stCxn id="35" idx="3"/>
            <a:endCxn id="36" idx="1"/>
          </p:cNvCxnSpPr>
          <p:nvPr/>
        </p:nvCxnSpPr>
        <p:spPr>
          <a:xfrm>
            <a:off x="5143500" y="3048000"/>
            <a:ext cx="1857375" cy="0"/>
          </a:xfrm>
          <a:prstGeom prst="straightConnector1">
            <a:avLst/>
          </a:prstGeom>
          <a:ln w="15240">
            <a:solidFill>
              <a:srgbClr val="344054"/>
            </a:solidFill>
            <a:prstDash val="solid"/>
            <a:tailEnd type="triangle" w="sm" len="sm"/>
          </a:ln>
        </p:spPr>
      </p:cxnSp>
      <p:sp>
        <p:nvSpPr>
          <p:cNvPr id="38" name="total()">
            <a:extLst>
              <a:ext uri="{FF2B5EF4-FFF2-40B4-BE49-F238E27FC236}">
                <a16:creationId xmlns:a16="http://schemas.microsoft.com/office/drawing/2014/main" id="{F4C0C9A6-AD89-493B-9F8C-83C224358852}"/>
              </a:ext>
            </a:extLst>
          </p:cNvPr>
          <p:cNvSpPr>
            <a:spLocks noGrp="1"/>
          </p:cNvSpPr>
          <p:nvPr/>
        </p:nvSpPr>
        <p:spPr>
          <a:xfrm>
            <a:off x="5219700" y="2771775"/>
            <a:ext cx="1704975"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total()</a:t>
            </a:r>
          </a:p>
        </p:txBody>
      </p:sp>
      <p:sp>
        <p:nvSpPr>
          <p:cNvPr id="39" name="Message start">
            <a:extLst>
              <a:ext uri="{FF2B5EF4-FFF2-40B4-BE49-F238E27FC236}">
                <a16:creationId xmlns:a16="http://schemas.microsoft.com/office/drawing/2014/main" id="{85BBA098-A74B-4CB3-A332-397B42032DAE}"/>
              </a:ext>
            </a:extLst>
          </p:cNvPr>
          <p:cNvSpPr>
            <a:spLocks noGrp="1"/>
          </p:cNvSpPr>
          <p:nvPr/>
        </p:nvSpPr>
        <p:spPr>
          <a:xfrm>
            <a:off x="7000875" y="3533775"/>
            <a:ext cx="0" cy="0"/>
          </a:xfrm>
          <a:prstGeom prst="rect">
            <a:avLst/>
          </a:prstGeom>
          <a:noFill/>
          <a:ln w="0">
            <a:noFill/>
          </a:ln>
        </p:spPr>
      </p:sp>
      <p:sp>
        <p:nvSpPr>
          <p:cNvPr id="40" name="Message end">
            <a:extLst>
              <a:ext uri="{FF2B5EF4-FFF2-40B4-BE49-F238E27FC236}">
                <a16:creationId xmlns:a16="http://schemas.microsoft.com/office/drawing/2014/main" id="{6181AAB5-6F4D-4E2B-9D6B-95D94312C7E7}"/>
              </a:ext>
            </a:extLst>
          </p:cNvPr>
          <p:cNvSpPr>
            <a:spLocks noGrp="1"/>
          </p:cNvSpPr>
          <p:nvPr/>
        </p:nvSpPr>
        <p:spPr>
          <a:xfrm>
            <a:off x="5143500" y="3533775"/>
            <a:ext cx="0" cy="0"/>
          </a:xfrm>
          <a:prstGeom prst="rect">
            <a:avLst/>
          </a:prstGeom>
          <a:noFill/>
          <a:ln w="0">
            <a:noFill/>
          </a:ln>
        </p:spPr>
      </p:sp>
      <p:cxnSp>
        <p:nvCxnSpPr>
          <p:cNvPr id="41" name=""/>
          <p:cNvCxnSpPr>
            <a:stCxn id="39" idx="3"/>
            <a:endCxn id="40" idx="1"/>
          </p:cNvCxnSpPr>
          <p:nvPr/>
        </p:nvCxnSpPr>
        <p:spPr>
          <a:xfrm flipH="1">
            <a:off x="5143500" y="3533775"/>
            <a:ext cx="1857375" cy="0"/>
          </a:xfrm>
          <a:prstGeom prst="straightConnector1">
            <a:avLst/>
          </a:prstGeom>
          <a:ln w="15240">
            <a:solidFill>
              <a:srgbClr val="667085"/>
            </a:solidFill>
            <a:prstDash val="dash"/>
            <a:tailEnd type="arrow" w="sm" len="sm"/>
          </a:ln>
        </p:spPr>
      </p:cxnSp>
      <p:sp>
        <p:nvSpPr>
          <p:cNvPr id="42" name="amount">
            <a:extLst>
              <a:ext uri="{FF2B5EF4-FFF2-40B4-BE49-F238E27FC236}">
                <a16:creationId xmlns:a16="http://schemas.microsoft.com/office/drawing/2014/main" id="{BAEAB27F-582D-40FF-AB39-81BFACE66A27}"/>
              </a:ext>
            </a:extLst>
          </p:cNvPr>
          <p:cNvSpPr>
            <a:spLocks noGrp="1"/>
          </p:cNvSpPr>
          <p:nvPr/>
        </p:nvSpPr>
        <p:spPr>
          <a:xfrm>
            <a:off x="5219700" y="3257550"/>
            <a:ext cx="1704975"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amount</a:t>
            </a:r>
          </a:p>
        </p:txBody>
      </p:sp>
      <p:sp>
        <p:nvSpPr>
          <p:cNvPr id="43" name="Message start">
            <a:extLst>
              <a:ext uri="{FF2B5EF4-FFF2-40B4-BE49-F238E27FC236}">
                <a16:creationId xmlns:a16="http://schemas.microsoft.com/office/drawing/2014/main" id="{31C46B8B-230D-4C1A-A345-465C8C81AF1B}"/>
              </a:ext>
            </a:extLst>
          </p:cNvPr>
          <p:cNvSpPr>
            <a:spLocks noGrp="1"/>
          </p:cNvSpPr>
          <p:nvPr/>
        </p:nvSpPr>
        <p:spPr>
          <a:xfrm>
            <a:off x="5143500" y="4019550"/>
            <a:ext cx="0" cy="0"/>
          </a:xfrm>
          <a:prstGeom prst="rect">
            <a:avLst/>
          </a:prstGeom>
          <a:noFill/>
          <a:ln w="0">
            <a:noFill/>
          </a:ln>
        </p:spPr>
      </p:sp>
      <p:sp>
        <p:nvSpPr>
          <p:cNvPr id="44" name="Message end">
            <a:extLst>
              <a:ext uri="{FF2B5EF4-FFF2-40B4-BE49-F238E27FC236}">
                <a16:creationId xmlns:a16="http://schemas.microsoft.com/office/drawing/2014/main" id="{ED491177-D8C9-42D6-9AEC-A311FD0B8A75}"/>
              </a:ext>
            </a:extLst>
          </p:cNvPr>
          <p:cNvSpPr>
            <a:spLocks noGrp="1"/>
          </p:cNvSpPr>
          <p:nvPr/>
        </p:nvSpPr>
        <p:spPr>
          <a:xfrm>
            <a:off x="8858250" y="4019550"/>
            <a:ext cx="0" cy="0"/>
          </a:xfrm>
          <a:prstGeom prst="rect">
            <a:avLst/>
          </a:prstGeom>
          <a:noFill/>
          <a:ln w="0">
            <a:noFill/>
          </a:ln>
        </p:spPr>
      </p:sp>
      <p:cxnSp>
        <p:nvCxnSpPr>
          <p:cNvPr id="45" name=""/>
          <p:cNvCxnSpPr>
            <a:stCxn id="43" idx="3"/>
            <a:endCxn id="44" idx="1"/>
          </p:cNvCxnSpPr>
          <p:nvPr/>
        </p:nvCxnSpPr>
        <p:spPr>
          <a:xfrm>
            <a:off x="5143500" y="4019550"/>
            <a:ext cx="3714750" cy="0"/>
          </a:xfrm>
          <a:prstGeom prst="straightConnector1">
            <a:avLst/>
          </a:prstGeom>
          <a:ln w="15240">
            <a:solidFill>
              <a:srgbClr val="344054"/>
            </a:solidFill>
            <a:prstDash val="solid"/>
            <a:tailEnd type="triangle" w="sm" len="sm"/>
          </a:ln>
        </p:spPr>
      </p:cxnSp>
      <p:sp>
        <p:nvSpPr>
          <p:cNvPr id="46" name="charge(...)">
            <a:extLst>
              <a:ext uri="{FF2B5EF4-FFF2-40B4-BE49-F238E27FC236}">
                <a16:creationId xmlns:a16="http://schemas.microsoft.com/office/drawing/2014/main" id="{25F3AA81-DB01-482C-B381-431D4618597F}"/>
              </a:ext>
            </a:extLst>
          </p:cNvPr>
          <p:cNvSpPr>
            <a:spLocks noGrp="1"/>
          </p:cNvSpPr>
          <p:nvPr/>
        </p:nvSpPr>
        <p:spPr>
          <a:xfrm>
            <a:off x="5219700" y="3743325"/>
            <a:ext cx="3562350"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charge(...)</a:t>
            </a:r>
          </a:p>
        </p:txBody>
      </p:sp>
      <p:sp>
        <p:nvSpPr>
          <p:cNvPr id="47" name="Message start">
            <a:extLst>
              <a:ext uri="{FF2B5EF4-FFF2-40B4-BE49-F238E27FC236}">
                <a16:creationId xmlns:a16="http://schemas.microsoft.com/office/drawing/2014/main" id="{F95F5E85-5477-4415-A1A3-3BE70DD7A9A3}"/>
              </a:ext>
            </a:extLst>
          </p:cNvPr>
          <p:cNvSpPr>
            <a:spLocks noGrp="1"/>
          </p:cNvSpPr>
          <p:nvPr/>
        </p:nvSpPr>
        <p:spPr>
          <a:xfrm>
            <a:off x="8858250" y="4505325"/>
            <a:ext cx="0" cy="0"/>
          </a:xfrm>
          <a:prstGeom prst="rect">
            <a:avLst/>
          </a:prstGeom>
          <a:noFill/>
          <a:ln w="0">
            <a:noFill/>
          </a:ln>
        </p:spPr>
      </p:sp>
      <p:sp>
        <p:nvSpPr>
          <p:cNvPr id="48" name="Message end">
            <a:extLst>
              <a:ext uri="{FF2B5EF4-FFF2-40B4-BE49-F238E27FC236}">
                <a16:creationId xmlns:a16="http://schemas.microsoft.com/office/drawing/2014/main" id="{C99F78A4-FDD0-406C-A8A3-3AB838D4CA08}"/>
              </a:ext>
            </a:extLst>
          </p:cNvPr>
          <p:cNvSpPr>
            <a:spLocks noGrp="1"/>
          </p:cNvSpPr>
          <p:nvPr/>
        </p:nvSpPr>
        <p:spPr>
          <a:xfrm>
            <a:off x="5143500" y="4505325"/>
            <a:ext cx="0" cy="0"/>
          </a:xfrm>
          <a:prstGeom prst="rect">
            <a:avLst/>
          </a:prstGeom>
          <a:noFill/>
          <a:ln w="0">
            <a:noFill/>
          </a:ln>
        </p:spPr>
      </p:sp>
      <p:cxnSp>
        <p:nvCxnSpPr>
          <p:cNvPr id="49" name=""/>
          <p:cNvCxnSpPr>
            <a:stCxn id="47" idx="3"/>
            <a:endCxn id="48" idx="1"/>
          </p:cNvCxnSpPr>
          <p:nvPr/>
        </p:nvCxnSpPr>
        <p:spPr>
          <a:xfrm flipH="1">
            <a:off x="5143500" y="4505325"/>
            <a:ext cx="3714750" cy="0"/>
          </a:xfrm>
          <a:prstGeom prst="straightConnector1">
            <a:avLst/>
          </a:prstGeom>
          <a:ln w="15240">
            <a:solidFill>
              <a:srgbClr val="667085"/>
            </a:solidFill>
            <a:prstDash val="dash"/>
            <a:tailEnd type="arrow" w="sm" len="sm"/>
          </a:ln>
        </p:spPr>
      </p:cxnSp>
      <p:sp>
        <p:nvSpPr>
          <p:cNvPr id="50" name="payment">
            <a:extLst>
              <a:ext uri="{FF2B5EF4-FFF2-40B4-BE49-F238E27FC236}">
                <a16:creationId xmlns:a16="http://schemas.microsoft.com/office/drawing/2014/main" id="{D49E54C4-C277-4F6F-88C7-9A18EA975BCB}"/>
              </a:ext>
            </a:extLst>
          </p:cNvPr>
          <p:cNvSpPr>
            <a:spLocks noGrp="1"/>
          </p:cNvSpPr>
          <p:nvPr/>
        </p:nvSpPr>
        <p:spPr>
          <a:xfrm>
            <a:off x="5219700" y="4229100"/>
            <a:ext cx="3562350"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payment</a:t>
            </a:r>
          </a:p>
        </p:txBody>
      </p:sp>
      <p:sp>
        <p:nvSpPr>
          <p:cNvPr id="51" name="Message start">
            <a:extLst>
              <a:ext uri="{FF2B5EF4-FFF2-40B4-BE49-F238E27FC236}">
                <a16:creationId xmlns:a16="http://schemas.microsoft.com/office/drawing/2014/main" id="{0068B964-33B6-4133-9118-780363C2DDE4}"/>
              </a:ext>
            </a:extLst>
          </p:cNvPr>
          <p:cNvSpPr>
            <a:spLocks noGrp="1"/>
          </p:cNvSpPr>
          <p:nvPr/>
        </p:nvSpPr>
        <p:spPr>
          <a:xfrm>
            <a:off x="5143500" y="4991100"/>
            <a:ext cx="0" cy="0"/>
          </a:xfrm>
          <a:prstGeom prst="rect">
            <a:avLst/>
          </a:prstGeom>
          <a:noFill/>
          <a:ln w="0">
            <a:noFill/>
          </a:ln>
        </p:spPr>
      </p:sp>
      <p:sp>
        <p:nvSpPr>
          <p:cNvPr id="52" name="Message end">
            <a:extLst>
              <a:ext uri="{FF2B5EF4-FFF2-40B4-BE49-F238E27FC236}">
                <a16:creationId xmlns:a16="http://schemas.microsoft.com/office/drawing/2014/main" id="{4F31AFB5-C510-4628-B9EF-13E18A3306C3}"/>
              </a:ext>
            </a:extLst>
          </p:cNvPr>
          <p:cNvSpPr>
            <a:spLocks noGrp="1"/>
          </p:cNvSpPr>
          <p:nvPr/>
        </p:nvSpPr>
        <p:spPr>
          <a:xfrm>
            <a:off x="10715625" y="4991100"/>
            <a:ext cx="0" cy="0"/>
          </a:xfrm>
          <a:prstGeom prst="rect">
            <a:avLst/>
          </a:prstGeom>
          <a:noFill/>
          <a:ln w="0">
            <a:noFill/>
          </a:ln>
        </p:spPr>
      </p:sp>
      <p:cxnSp>
        <p:nvCxnSpPr>
          <p:cNvPr id="53" name=""/>
          <p:cNvCxnSpPr>
            <a:stCxn id="51" idx="3"/>
            <a:endCxn id="52" idx="1"/>
          </p:cNvCxnSpPr>
          <p:nvPr/>
        </p:nvCxnSpPr>
        <p:spPr>
          <a:xfrm>
            <a:off x="5143500" y="4991100"/>
            <a:ext cx="5572125" cy="0"/>
          </a:xfrm>
          <a:prstGeom prst="straightConnector1">
            <a:avLst/>
          </a:prstGeom>
          <a:ln w="15240">
            <a:solidFill>
              <a:srgbClr val="344054"/>
            </a:solidFill>
            <a:prstDash val="solid"/>
            <a:tailEnd type="triangle" w="sm" len="sm"/>
          </a:ln>
        </p:spPr>
      </p:cxnSp>
      <p:sp>
        <p:nvSpPr>
          <p:cNvPr id="54" name="save(order)">
            <a:extLst>
              <a:ext uri="{FF2B5EF4-FFF2-40B4-BE49-F238E27FC236}">
                <a16:creationId xmlns:a16="http://schemas.microsoft.com/office/drawing/2014/main" id="{6678FEFB-C7B2-481F-B08E-323C8B13BBDD}"/>
              </a:ext>
            </a:extLst>
          </p:cNvPr>
          <p:cNvSpPr>
            <a:spLocks noGrp="1"/>
          </p:cNvSpPr>
          <p:nvPr/>
        </p:nvSpPr>
        <p:spPr>
          <a:xfrm>
            <a:off x="5219700" y="4714875"/>
            <a:ext cx="5419725" cy="228600"/>
          </a:xfrm>
          <a:prstGeom prst="rect">
            <a:avLst/>
          </a:prstGeom>
          <a:noFill/>
          <a:ln w="0">
            <a:noFill/>
          </a:ln>
        </p:spPr>
        <p:txBody>
          <a:bodyPr wrap="none" lIns="0" tIns="0" rIns="0" bIns="0" anchor="ctr">
            <a:noAutofit/>
          </a:bodyPr>
          <a:lstStyle/>
          <a:p>
            <a:pPr algn="ctr">
              <a:defRPr sz="1200" b="0">
                <a:solidFill>
                  <a:srgbClr val="111827"/>
                </a:solidFill>
                <a:latin typeface="Aptos Display"/>
                <a:ea typeface="Aptos Display"/>
                <a:cs typeface="Aptos Display"/>
              </a:defRPr>
            </a:pPr>
            <a:r>
              <a:rPr sz="1200" b="0">
                <a:solidFill>
                  <a:srgbClr val="111827"/>
                </a:solidFill>
                <a:latin typeface="Aptos Display"/>
                <a:ea typeface="Aptos Display"/>
                <a:cs typeface="Aptos Display"/>
              </a:rPr>
              <a:t>save(order)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3"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Designmodell: en möjlig lösning</a:t>
            </a:r>
            <a:endParaRPr lang="en-US" sz="2800" dirty="0"/>
          </a:p>
        </p:txBody>
      </p:sp>
      <p:sp>
        <p:nvSpPr>
          <p:cNvPr id="4"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Inte “det rätta svaret” — en motiverad ansvarsfördelning</a:t>
            </a:r>
            <a:endParaRPr lang="en-US" sz="1300" dirty="0"/>
          </a:p>
        </p:txBody>
      </p:sp>
      <p:sp>
        <p:nvSpPr>
          <p:cNvPr id="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43</a:t>
            </a:fld>
            <a:endParaRPr lang="en-US"/>
          </a:p>
        </p:txBody>
      </p:sp>
      <p:sp>
        <p:nvSpPr>
          <p:cNvPr id="6" name="UML CheckoutController">
            <a:extLst>
              <a:ext uri="{FF2B5EF4-FFF2-40B4-BE49-F238E27FC236}">
                <a16:creationId xmlns:a16="http://schemas.microsoft.com/office/drawing/2014/main" id="{BBD492D3-9F02-4365-9394-BFCB0A76B163}"/>
              </a:ext>
            </a:extLst>
          </p:cNvPr>
          <p:cNvSpPr>
            <a:spLocks noGrp="1"/>
          </p:cNvSpPr>
          <p:nvPr/>
        </p:nvSpPr>
        <p:spPr>
          <a:xfrm>
            <a:off x="714375" y="1476375"/>
            <a:ext cx="2143125" cy="638175"/>
          </a:xfrm>
          <a:prstGeom prst="rect">
            <a:avLst/>
          </a:prstGeom>
          <a:solidFill>
            <a:srgbClr val="CCFBF1"/>
          </a:solidFill>
          <a:ln w="13335">
            <a:solidFill>
              <a:srgbClr val="0F766E"/>
            </a:solidFill>
          </a:ln>
        </p:spPr>
      </p:sp>
      <p:sp>
        <p:nvSpPr>
          <p:cNvPr id="7" name="CheckoutController">
            <a:extLst>
              <a:ext uri="{FF2B5EF4-FFF2-40B4-BE49-F238E27FC236}">
                <a16:creationId xmlns:a16="http://schemas.microsoft.com/office/drawing/2014/main" id="{74D96894-EA35-4ECB-A9EC-FC2D36DABF4D}"/>
              </a:ext>
            </a:extLst>
          </p:cNvPr>
          <p:cNvSpPr>
            <a:spLocks noGrp="1"/>
          </p:cNvSpPr>
          <p:nvPr/>
        </p:nvSpPr>
        <p:spPr>
          <a:xfrm>
            <a:off x="762000" y="1504950"/>
            <a:ext cx="2047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CheckoutController</a:t>
            </a:r>
          </a:p>
        </p:txBody>
      </p:sp>
      <p:sp>
        <p:nvSpPr>
          <p:cNvPr id="8" name="">
            <a:extLst>
              <a:ext uri="{FF2B5EF4-FFF2-40B4-BE49-F238E27FC236}">
                <a16:creationId xmlns:a16="http://schemas.microsoft.com/office/drawing/2014/main" id="{57EE1E14-ED79-4DC5-BA4D-8DCC116E8CA0}"/>
              </a:ext>
            </a:extLst>
          </p:cNvPr>
          <p:cNvSpPr>
            <a:spLocks noGrp="1"/>
          </p:cNvSpPr>
          <p:nvPr/>
        </p:nvSpPr>
        <p:spPr>
          <a:xfrm flipV="0">
            <a:off x="714375" y="1800225"/>
            <a:ext cx="2143125" cy="0"/>
          </a:xfrm>
          <a:prstGeom prst="line">
            <a:avLst/>
          </a:prstGeom>
          <a:noFill/>
          <a:ln w="12859">
            <a:solidFill>
              <a:srgbClr val="0F766E"/>
            </a:solidFill>
            <a:prstDash val="solid"/>
          </a:ln>
        </p:spPr>
      </p:sp>
      <p:sp>
        <p:nvSpPr>
          <p:cNvPr id="9" name="execute(input)">
            <a:extLst>
              <a:ext uri="{FF2B5EF4-FFF2-40B4-BE49-F238E27FC236}">
                <a16:creationId xmlns:a16="http://schemas.microsoft.com/office/drawing/2014/main" id="{937BEF6C-6048-4A42-A5E8-7556713E959A}"/>
              </a:ext>
            </a:extLst>
          </p:cNvPr>
          <p:cNvSpPr>
            <a:spLocks noGrp="1"/>
          </p:cNvSpPr>
          <p:nvPr/>
        </p:nvSpPr>
        <p:spPr>
          <a:xfrm>
            <a:off x="800100" y="1847850"/>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execute(input)</a:t>
            </a:r>
          </a:p>
        </p:txBody>
      </p:sp>
      <p:sp>
        <p:nvSpPr>
          <p:cNvPr id="10" name="UML CheckoutService">
            <a:extLst>
              <a:ext uri="{FF2B5EF4-FFF2-40B4-BE49-F238E27FC236}">
                <a16:creationId xmlns:a16="http://schemas.microsoft.com/office/drawing/2014/main" id="{BA60D8E9-AD8D-4BE0-A8B5-189762394ED0}"/>
              </a:ext>
            </a:extLst>
          </p:cNvPr>
          <p:cNvSpPr>
            <a:spLocks noGrp="1"/>
          </p:cNvSpPr>
          <p:nvPr/>
        </p:nvSpPr>
        <p:spPr>
          <a:xfrm>
            <a:off x="714375" y="3048000"/>
            <a:ext cx="2143125" cy="638175"/>
          </a:xfrm>
          <a:prstGeom prst="rect">
            <a:avLst/>
          </a:prstGeom>
          <a:solidFill>
            <a:srgbClr val="FFFFFF"/>
          </a:solidFill>
          <a:ln w="13335">
            <a:solidFill>
              <a:srgbClr val="98A2B3"/>
            </a:solidFill>
          </a:ln>
        </p:spPr>
      </p:sp>
      <p:sp>
        <p:nvSpPr>
          <p:cNvPr id="11" name="CheckoutService">
            <a:extLst>
              <a:ext uri="{FF2B5EF4-FFF2-40B4-BE49-F238E27FC236}">
                <a16:creationId xmlns:a16="http://schemas.microsoft.com/office/drawing/2014/main" id="{B8ECF48E-3A1C-4A6A-AF61-067105246355}"/>
              </a:ext>
            </a:extLst>
          </p:cNvPr>
          <p:cNvSpPr>
            <a:spLocks noGrp="1"/>
          </p:cNvSpPr>
          <p:nvPr/>
        </p:nvSpPr>
        <p:spPr>
          <a:xfrm>
            <a:off x="762000" y="3076575"/>
            <a:ext cx="20478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CheckoutService</a:t>
            </a:r>
          </a:p>
        </p:txBody>
      </p:sp>
      <p:sp>
        <p:nvSpPr>
          <p:cNvPr id="12" name="">
            <a:extLst>
              <a:ext uri="{FF2B5EF4-FFF2-40B4-BE49-F238E27FC236}">
                <a16:creationId xmlns:a16="http://schemas.microsoft.com/office/drawing/2014/main" id="{B8CD5E32-814E-44B4-B079-30DC0DB8B4D6}"/>
              </a:ext>
            </a:extLst>
          </p:cNvPr>
          <p:cNvSpPr>
            <a:spLocks noGrp="1"/>
          </p:cNvSpPr>
          <p:nvPr/>
        </p:nvSpPr>
        <p:spPr>
          <a:xfrm flipV="0">
            <a:off x="714375" y="3371850"/>
            <a:ext cx="2143125" cy="0"/>
          </a:xfrm>
          <a:prstGeom prst="line">
            <a:avLst/>
          </a:prstGeom>
          <a:noFill/>
          <a:ln w="12859">
            <a:solidFill>
              <a:srgbClr val="98A2B3"/>
            </a:solidFill>
            <a:prstDash val="solid"/>
          </a:ln>
        </p:spPr>
      </p:sp>
      <p:sp>
        <p:nvSpPr>
          <p:cNvPr id="13" name="placeOrder(cmd)">
            <a:extLst>
              <a:ext uri="{FF2B5EF4-FFF2-40B4-BE49-F238E27FC236}">
                <a16:creationId xmlns:a16="http://schemas.microsoft.com/office/drawing/2014/main" id="{62E130E0-762C-4592-9A09-D2774F151469}"/>
              </a:ext>
            </a:extLst>
          </p:cNvPr>
          <p:cNvSpPr>
            <a:spLocks noGrp="1"/>
          </p:cNvSpPr>
          <p:nvPr/>
        </p:nvSpPr>
        <p:spPr>
          <a:xfrm>
            <a:off x="800100" y="3419475"/>
            <a:ext cx="19716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placeOrder(cmd)</a:t>
            </a:r>
          </a:p>
        </p:txBody>
      </p:sp>
      <p:sp>
        <p:nvSpPr>
          <p:cNvPr id="14" name="UML Cart">
            <a:extLst>
              <a:ext uri="{FF2B5EF4-FFF2-40B4-BE49-F238E27FC236}">
                <a16:creationId xmlns:a16="http://schemas.microsoft.com/office/drawing/2014/main" id="{0F1D4BA2-F4DA-4BF5-AA9F-D069AE19EB28}"/>
              </a:ext>
            </a:extLst>
          </p:cNvPr>
          <p:cNvSpPr>
            <a:spLocks noGrp="1"/>
          </p:cNvSpPr>
          <p:nvPr/>
        </p:nvSpPr>
        <p:spPr>
          <a:xfrm>
            <a:off x="4048125" y="1476375"/>
            <a:ext cx="1952625" cy="1152525"/>
          </a:xfrm>
          <a:prstGeom prst="rect">
            <a:avLst/>
          </a:prstGeom>
          <a:solidFill>
            <a:srgbClr val="FFFFFF"/>
          </a:solidFill>
          <a:ln w="13335">
            <a:solidFill>
              <a:srgbClr val="98A2B3"/>
            </a:solidFill>
          </a:ln>
        </p:spPr>
      </p:sp>
      <p:sp>
        <p:nvSpPr>
          <p:cNvPr id="15" name="Cart">
            <a:extLst>
              <a:ext uri="{FF2B5EF4-FFF2-40B4-BE49-F238E27FC236}">
                <a16:creationId xmlns:a16="http://schemas.microsoft.com/office/drawing/2014/main" id="{EF54BE86-96E2-4161-B7EA-CC3ABD3E982C}"/>
              </a:ext>
            </a:extLst>
          </p:cNvPr>
          <p:cNvSpPr>
            <a:spLocks noGrp="1"/>
          </p:cNvSpPr>
          <p:nvPr/>
        </p:nvSpPr>
        <p:spPr>
          <a:xfrm>
            <a:off x="4095750" y="1504950"/>
            <a:ext cx="18573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a:t>
            </a:r>
          </a:p>
        </p:txBody>
      </p:sp>
      <p:sp>
        <p:nvSpPr>
          <p:cNvPr id="16" name="">
            <a:extLst>
              <a:ext uri="{FF2B5EF4-FFF2-40B4-BE49-F238E27FC236}">
                <a16:creationId xmlns:a16="http://schemas.microsoft.com/office/drawing/2014/main" id="{4A23C422-1455-4A62-860F-4AC39A8CB188}"/>
              </a:ext>
            </a:extLst>
          </p:cNvPr>
          <p:cNvSpPr>
            <a:spLocks noGrp="1"/>
          </p:cNvSpPr>
          <p:nvPr/>
        </p:nvSpPr>
        <p:spPr>
          <a:xfrm flipV="0">
            <a:off x="4048125" y="1800225"/>
            <a:ext cx="1952625" cy="0"/>
          </a:xfrm>
          <a:prstGeom prst="line">
            <a:avLst/>
          </a:prstGeom>
          <a:noFill/>
          <a:ln w="12859">
            <a:solidFill>
              <a:srgbClr val="98A2B3"/>
            </a:solidFill>
            <a:prstDash val="solid"/>
          </a:ln>
        </p:spPr>
      </p:sp>
      <p:sp>
        <p:nvSpPr>
          <p:cNvPr id="17" name="lines">
            <a:extLst>
              <a:ext uri="{FF2B5EF4-FFF2-40B4-BE49-F238E27FC236}">
                <a16:creationId xmlns:a16="http://schemas.microsoft.com/office/drawing/2014/main" id="{3977F73E-7425-4BB6-8453-3ED7BFBFA681}"/>
              </a:ext>
            </a:extLst>
          </p:cNvPr>
          <p:cNvSpPr>
            <a:spLocks noGrp="1"/>
          </p:cNvSpPr>
          <p:nvPr/>
        </p:nvSpPr>
        <p:spPr>
          <a:xfrm>
            <a:off x="4133850" y="1847850"/>
            <a:ext cx="17811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lines</a:t>
            </a:r>
          </a:p>
        </p:txBody>
      </p:sp>
      <p:sp>
        <p:nvSpPr>
          <p:cNvPr id="18" name="">
            <a:extLst>
              <a:ext uri="{FF2B5EF4-FFF2-40B4-BE49-F238E27FC236}">
                <a16:creationId xmlns:a16="http://schemas.microsoft.com/office/drawing/2014/main" id="{A607BCCE-A1B9-4A23-BF8B-2E389BF30B76}"/>
              </a:ext>
            </a:extLst>
          </p:cNvPr>
          <p:cNvSpPr>
            <a:spLocks noGrp="1"/>
          </p:cNvSpPr>
          <p:nvPr/>
        </p:nvSpPr>
        <p:spPr>
          <a:xfrm flipV="0">
            <a:off x="4048125" y="2114550"/>
            <a:ext cx="1952625" cy="0"/>
          </a:xfrm>
          <a:prstGeom prst="line">
            <a:avLst/>
          </a:prstGeom>
          <a:noFill/>
          <a:ln w="12859">
            <a:solidFill>
              <a:srgbClr val="98A2B3"/>
            </a:solidFill>
            <a:prstDash val="solid"/>
          </a:ln>
        </p:spPr>
      </p:sp>
      <p:sp>
        <p:nvSpPr>
          <p:cNvPr id="19" name="addItem()&#10;total()">
            <a:extLst>
              <a:ext uri="{FF2B5EF4-FFF2-40B4-BE49-F238E27FC236}">
                <a16:creationId xmlns:a16="http://schemas.microsoft.com/office/drawing/2014/main" id="{E2B250D0-BC9C-4F1A-9364-64A495F69CDF}"/>
              </a:ext>
            </a:extLst>
          </p:cNvPr>
          <p:cNvSpPr>
            <a:spLocks noGrp="1"/>
          </p:cNvSpPr>
          <p:nvPr/>
        </p:nvSpPr>
        <p:spPr>
          <a:xfrm>
            <a:off x="4133850" y="2162175"/>
            <a:ext cx="1781175" cy="419100"/>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addItem()</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total()</a:t>
            </a:r>
          </a:p>
        </p:txBody>
      </p:sp>
      <p:sp>
        <p:nvSpPr>
          <p:cNvPr id="20" name="UML CartLine">
            <a:extLst>
              <a:ext uri="{FF2B5EF4-FFF2-40B4-BE49-F238E27FC236}">
                <a16:creationId xmlns:a16="http://schemas.microsoft.com/office/drawing/2014/main" id="{DE9654C2-6419-461D-9737-19A31C1921D1}"/>
              </a:ext>
            </a:extLst>
          </p:cNvPr>
          <p:cNvSpPr>
            <a:spLocks noGrp="1"/>
          </p:cNvSpPr>
          <p:nvPr/>
        </p:nvSpPr>
        <p:spPr>
          <a:xfrm>
            <a:off x="7810500" y="1476375"/>
            <a:ext cx="1952625" cy="952500"/>
          </a:xfrm>
          <a:prstGeom prst="rect">
            <a:avLst/>
          </a:prstGeom>
          <a:solidFill>
            <a:srgbClr val="FFFFFF"/>
          </a:solidFill>
          <a:ln w="13335">
            <a:solidFill>
              <a:srgbClr val="98A2B3"/>
            </a:solidFill>
          </a:ln>
        </p:spPr>
      </p:sp>
      <p:sp>
        <p:nvSpPr>
          <p:cNvPr id="21" name="CartLine">
            <a:extLst>
              <a:ext uri="{FF2B5EF4-FFF2-40B4-BE49-F238E27FC236}">
                <a16:creationId xmlns:a16="http://schemas.microsoft.com/office/drawing/2014/main" id="{EDE0B468-0862-4434-B896-AA111D094123}"/>
              </a:ext>
            </a:extLst>
          </p:cNvPr>
          <p:cNvSpPr>
            <a:spLocks noGrp="1"/>
          </p:cNvSpPr>
          <p:nvPr/>
        </p:nvSpPr>
        <p:spPr>
          <a:xfrm>
            <a:off x="7858125" y="1504950"/>
            <a:ext cx="18573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CartLine</a:t>
            </a:r>
          </a:p>
        </p:txBody>
      </p:sp>
      <p:sp>
        <p:nvSpPr>
          <p:cNvPr id="22" name="">
            <a:extLst>
              <a:ext uri="{FF2B5EF4-FFF2-40B4-BE49-F238E27FC236}">
                <a16:creationId xmlns:a16="http://schemas.microsoft.com/office/drawing/2014/main" id="{CA80A26D-2B09-4248-9C67-05B12FDF8076}"/>
              </a:ext>
            </a:extLst>
          </p:cNvPr>
          <p:cNvSpPr>
            <a:spLocks noGrp="1"/>
          </p:cNvSpPr>
          <p:nvPr/>
        </p:nvSpPr>
        <p:spPr>
          <a:xfrm flipV="0">
            <a:off x="7810500" y="1800225"/>
            <a:ext cx="1952625" cy="0"/>
          </a:xfrm>
          <a:prstGeom prst="line">
            <a:avLst/>
          </a:prstGeom>
          <a:noFill/>
          <a:ln w="12859">
            <a:solidFill>
              <a:srgbClr val="98A2B3"/>
            </a:solidFill>
            <a:prstDash val="solid"/>
          </a:ln>
        </p:spPr>
      </p:sp>
      <p:sp>
        <p:nvSpPr>
          <p:cNvPr id="23" name="quantity">
            <a:extLst>
              <a:ext uri="{FF2B5EF4-FFF2-40B4-BE49-F238E27FC236}">
                <a16:creationId xmlns:a16="http://schemas.microsoft.com/office/drawing/2014/main" id="{8B210517-4217-4E31-AD01-A8EF60CBA432}"/>
              </a:ext>
            </a:extLst>
          </p:cNvPr>
          <p:cNvSpPr>
            <a:spLocks noGrp="1"/>
          </p:cNvSpPr>
          <p:nvPr/>
        </p:nvSpPr>
        <p:spPr>
          <a:xfrm>
            <a:off x="7896225" y="1847850"/>
            <a:ext cx="17811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quantity</a:t>
            </a:r>
          </a:p>
        </p:txBody>
      </p:sp>
      <p:sp>
        <p:nvSpPr>
          <p:cNvPr id="24" name="">
            <a:extLst>
              <a:ext uri="{FF2B5EF4-FFF2-40B4-BE49-F238E27FC236}">
                <a16:creationId xmlns:a16="http://schemas.microsoft.com/office/drawing/2014/main" id="{A7D20FA2-F6C4-4EAA-8641-25CB55362A92}"/>
              </a:ext>
            </a:extLst>
          </p:cNvPr>
          <p:cNvSpPr>
            <a:spLocks noGrp="1"/>
          </p:cNvSpPr>
          <p:nvPr/>
        </p:nvSpPr>
        <p:spPr>
          <a:xfrm flipV="0">
            <a:off x="7810500" y="2114550"/>
            <a:ext cx="1952625" cy="0"/>
          </a:xfrm>
          <a:prstGeom prst="line">
            <a:avLst/>
          </a:prstGeom>
          <a:noFill/>
          <a:ln w="12859">
            <a:solidFill>
              <a:srgbClr val="98A2B3"/>
            </a:solidFill>
            <a:prstDash val="solid"/>
          </a:ln>
        </p:spPr>
      </p:sp>
      <p:sp>
        <p:nvSpPr>
          <p:cNvPr id="25" name="subtotal()">
            <a:extLst>
              <a:ext uri="{FF2B5EF4-FFF2-40B4-BE49-F238E27FC236}">
                <a16:creationId xmlns:a16="http://schemas.microsoft.com/office/drawing/2014/main" id="{053BC73E-B765-4798-BA6D-7B95B694C73C}"/>
              </a:ext>
            </a:extLst>
          </p:cNvPr>
          <p:cNvSpPr>
            <a:spLocks noGrp="1"/>
          </p:cNvSpPr>
          <p:nvPr/>
        </p:nvSpPr>
        <p:spPr>
          <a:xfrm>
            <a:off x="7896225" y="2162175"/>
            <a:ext cx="17811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subtotal()</a:t>
            </a:r>
          </a:p>
        </p:txBody>
      </p:sp>
      <p:sp>
        <p:nvSpPr>
          <p:cNvPr id="26" name="UML Order">
            <a:extLst>
              <a:ext uri="{FF2B5EF4-FFF2-40B4-BE49-F238E27FC236}">
                <a16:creationId xmlns:a16="http://schemas.microsoft.com/office/drawing/2014/main" id="{78D97C36-C323-4D49-BCF2-8275C727677F}"/>
              </a:ext>
            </a:extLst>
          </p:cNvPr>
          <p:cNvSpPr>
            <a:spLocks noGrp="1"/>
          </p:cNvSpPr>
          <p:nvPr/>
        </p:nvSpPr>
        <p:spPr>
          <a:xfrm>
            <a:off x="4048125" y="4333875"/>
            <a:ext cx="1952625" cy="1152525"/>
          </a:xfrm>
          <a:prstGeom prst="rect">
            <a:avLst/>
          </a:prstGeom>
          <a:solidFill>
            <a:srgbClr val="FFFFFF"/>
          </a:solidFill>
          <a:ln w="13335">
            <a:solidFill>
              <a:srgbClr val="98A2B3"/>
            </a:solidFill>
          </a:ln>
        </p:spPr>
      </p:sp>
      <p:sp>
        <p:nvSpPr>
          <p:cNvPr id="27" name="Order">
            <a:extLst>
              <a:ext uri="{FF2B5EF4-FFF2-40B4-BE49-F238E27FC236}">
                <a16:creationId xmlns:a16="http://schemas.microsoft.com/office/drawing/2014/main" id="{8B32425C-779D-4B28-A1EF-CDACB3530ECC}"/>
              </a:ext>
            </a:extLst>
          </p:cNvPr>
          <p:cNvSpPr>
            <a:spLocks noGrp="1"/>
          </p:cNvSpPr>
          <p:nvPr/>
        </p:nvSpPr>
        <p:spPr>
          <a:xfrm>
            <a:off x="4095750" y="4362450"/>
            <a:ext cx="18573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Order</a:t>
            </a:r>
          </a:p>
        </p:txBody>
      </p:sp>
      <p:sp>
        <p:nvSpPr>
          <p:cNvPr id="28" name="">
            <a:extLst>
              <a:ext uri="{FF2B5EF4-FFF2-40B4-BE49-F238E27FC236}">
                <a16:creationId xmlns:a16="http://schemas.microsoft.com/office/drawing/2014/main" id="{F8B090F5-5977-43AA-9ABD-2C9BEC13F6E3}"/>
              </a:ext>
            </a:extLst>
          </p:cNvPr>
          <p:cNvSpPr>
            <a:spLocks noGrp="1"/>
          </p:cNvSpPr>
          <p:nvPr/>
        </p:nvSpPr>
        <p:spPr>
          <a:xfrm flipV="0">
            <a:off x="4048125" y="4657725"/>
            <a:ext cx="1952625" cy="0"/>
          </a:xfrm>
          <a:prstGeom prst="line">
            <a:avLst/>
          </a:prstGeom>
          <a:noFill/>
          <a:ln w="12859">
            <a:solidFill>
              <a:srgbClr val="98A2B3"/>
            </a:solidFill>
            <a:prstDash val="solid"/>
          </a:ln>
        </p:spPr>
      </p:sp>
      <p:sp>
        <p:nvSpPr>
          <p:cNvPr id="29" name="status">
            <a:extLst>
              <a:ext uri="{FF2B5EF4-FFF2-40B4-BE49-F238E27FC236}">
                <a16:creationId xmlns:a16="http://schemas.microsoft.com/office/drawing/2014/main" id="{BB298913-A7B0-4DCB-9723-570F8D6E3E3A}"/>
              </a:ext>
            </a:extLst>
          </p:cNvPr>
          <p:cNvSpPr>
            <a:spLocks noGrp="1"/>
          </p:cNvSpPr>
          <p:nvPr/>
        </p:nvSpPr>
        <p:spPr>
          <a:xfrm>
            <a:off x="4133850" y="4705350"/>
            <a:ext cx="17811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status</a:t>
            </a:r>
          </a:p>
        </p:txBody>
      </p:sp>
      <p:sp>
        <p:nvSpPr>
          <p:cNvPr id="30" name="">
            <a:extLst>
              <a:ext uri="{FF2B5EF4-FFF2-40B4-BE49-F238E27FC236}">
                <a16:creationId xmlns:a16="http://schemas.microsoft.com/office/drawing/2014/main" id="{86D544DC-6C3A-472B-A2B4-74379E69E74D}"/>
              </a:ext>
            </a:extLst>
          </p:cNvPr>
          <p:cNvSpPr>
            <a:spLocks noGrp="1"/>
          </p:cNvSpPr>
          <p:nvPr/>
        </p:nvSpPr>
        <p:spPr>
          <a:xfrm flipV="0">
            <a:off x="4048125" y="4972050"/>
            <a:ext cx="1952625" cy="0"/>
          </a:xfrm>
          <a:prstGeom prst="line">
            <a:avLst/>
          </a:prstGeom>
          <a:noFill/>
          <a:ln w="12859">
            <a:solidFill>
              <a:srgbClr val="98A2B3"/>
            </a:solidFill>
            <a:prstDash val="solid"/>
          </a:ln>
        </p:spPr>
      </p:sp>
      <p:sp>
        <p:nvSpPr>
          <p:cNvPr id="31" name="fromCart()&#10;total()">
            <a:extLst>
              <a:ext uri="{FF2B5EF4-FFF2-40B4-BE49-F238E27FC236}">
                <a16:creationId xmlns:a16="http://schemas.microsoft.com/office/drawing/2014/main" id="{0289968C-5271-40BD-9DE6-F4E0340A41ED}"/>
              </a:ext>
            </a:extLst>
          </p:cNvPr>
          <p:cNvSpPr>
            <a:spLocks noGrp="1"/>
          </p:cNvSpPr>
          <p:nvPr/>
        </p:nvSpPr>
        <p:spPr>
          <a:xfrm>
            <a:off x="4133850" y="5019675"/>
            <a:ext cx="1781175" cy="419100"/>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fromCart()</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total()</a:t>
            </a:r>
          </a:p>
        </p:txBody>
      </p:sp>
      <p:sp>
        <p:nvSpPr>
          <p:cNvPr id="32" name="UML OrderLine">
            <a:extLst>
              <a:ext uri="{FF2B5EF4-FFF2-40B4-BE49-F238E27FC236}">
                <a16:creationId xmlns:a16="http://schemas.microsoft.com/office/drawing/2014/main" id="{3A974EF5-6521-4E4B-A4A6-D7BCF9B886C5}"/>
              </a:ext>
            </a:extLst>
          </p:cNvPr>
          <p:cNvSpPr>
            <a:spLocks noGrp="1"/>
          </p:cNvSpPr>
          <p:nvPr/>
        </p:nvSpPr>
        <p:spPr>
          <a:xfrm>
            <a:off x="7810500" y="4333875"/>
            <a:ext cx="1952625" cy="1152525"/>
          </a:xfrm>
          <a:prstGeom prst="rect">
            <a:avLst/>
          </a:prstGeom>
          <a:solidFill>
            <a:srgbClr val="FFFFFF"/>
          </a:solidFill>
          <a:ln w="13335">
            <a:solidFill>
              <a:srgbClr val="98A2B3"/>
            </a:solidFill>
          </a:ln>
        </p:spPr>
      </p:sp>
      <p:sp>
        <p:nvSpPr>
          <p:cNvPr id="33" name="OrderLine">
            <a:extLst>
              <a:ext uri="{FF2B5EF4-FFF2-40B4-BE49-F238E27FC236}">
                <a16:creationId xmlns:a16="http://schemas.microsoft.com/office/drawing/2014/main" id="{543F8646-DA62-47D3-B8A5-2A564AE52730}"/>
              </a:ext>
            </a:extLst>
          </p:cNvPr>
          <p:cNvSpPr>
            <a:spLocks noGrp="1"/>
          </p:cNvSpPr>
          <p:nvPr/>
        </p:nvSpPr>
        <p:spPr>
          <a:xfrm>
            <a:off x="7858125" y="4362450"/>
            <a:ext cx="1857375" cy="26670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OrderLine</a:t>
            </a:r>
          </a:p>
        </p:txBody>
      </p:sp>
      <p:sp>
        <p:nvSpPr>
          <p:cNvPr id="34" name="">
            <a:extLst>
              <a:ext uri="{FF2B5EF4-FFF2-40B4-BE49-F238E27FC236}">
                <a16:creationId xmlns:a16="http://schemas.microsoft.com/office/drawing/2014/main" id="{B5E1DD1D-F96D-462E-AA40-DEE301E47CCF}"/>
              </a:ext>
            </a:extLst>
          </p:cNvPr>
          <p:cNvSpPr>
            <a:spLocks noGrp="1"/>
          </p:cNvSpPr>
          <p:nvPr/>
        </p:nvSpPr>
        <p:spPr>
          <a:xfrm flipV="0">
            <a:off x="7810500" y="4657725"/>
            <a:ext cx="1952625" cy="0"/>
          </a:xfrm>
          <a:prstGeom prst="line">
            <a:avLst/>
          </a:prstGeom>
          <a:noFill/>
          <a:ln w="12859">
            <a:solidFill>
              <a:srgbClr val="98A2B3"/>
            </a:solidFill>
            <a:prstDash val="solid"/>
          </a:ln>
        </p:spPr>
      </p:sp>
      <p:sp>
        <p:nvSpPr>
          <p:cNvPr id="35" name="unitPrice&#10;quantity">
            <a:extLst>
              <a:ext uri="{FF2B5EF4-FFF2-40B4-BE49-F238E27FC236}">
                <a16:creationId xmlns:a16="http://schemas.microsoft.com/office/drawing/2014/main" id="{67D355AD-D41A-4541-AA05-409D3C8399F0}"/>
              </a:ext>
            </a:extLst>
          </p:cNvPr>
          <p:cNvSpPr>
            <a:spLocks noGrp="1"/>
          </p:cNvSpPr>
          <p:nvPr/>
        </p:nvSpPr>
        <p:spPr>
          <a:xfrm>
            <a:off x="7896225" y="4705350"/>
            <a:ext cx="1781175" cy="419100"/>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unitPrice</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quantity</a:t>
            </a:r>
          </a:p>
        </p:txBody>
      </p:sp>
      <p:sp>
        <p:nvSpPr>
          <p:cNvPr id="36" name="">
            <a:extLst>
              <a:ext uri="{FF2B5EF4-FFF2-40B4-BE49-F238E27FC236}">
                <a16:creationId xmlns:a16="http://schemas.microsoft.com/office/drawing/2014/main" id="{9F5652EA-879F-4904-8C1C-9B7E7BF80083}"/>
              </a:ext>
            </a:extLst>
          </p:cNvPr>
          <p:cNvSpPr>
            <a:spLocks noGrp="1"/>
          </p:cNvSpPr>
          <p:nvPr/>
        </p:nvSpPr>
        <p:spPr>
          <a:xfrm flipV="0">
            <a:off x="7810500" y="5172075"/>
            <a:ext cx="1952625" cy="0"/>
          </a:xfrm>
          <a:prstGeom prst="line">
            <a:avLst/>
          </a:prstGeom>
          <a:noFill/>
          <a:ln w="12859">
            <a:solidFill>
              <a:srgbClr val="98A2B3"/>
            </a:solidFill>
            <a:prstDash val="solid"/>
          </a:ln>
        </p:spPr>
      </p:sp>
      <p:sp>
        <p:nvSpPr>
          <p:cNvPr id="37" name="subtotal()">
            <a:extLst>
              <a:ext uri="{FF2B5EF4-FFF2-40B4-BE49-F238E27FC236}">
                <a16:creationId xmlns:a16="http://schemas.microsoft.com/office/drawing/2014/main" id="{FAA19EEA-659A-480C-A3DA-808F169184A9}"/>
              </a:ext>
            </a:extLst>
          </p:cNvPr>
          <p:cNvSpPr>
            <a:spLocks noGrp="1"/>
          </p:cNvSpPr>
          <p:nvPr/>
        </p:nvSpPr>
        <p:spPr>
          <a:xfrm>
            <a:off x="7896225" y="5219700"/>
            <a:ext cx="178117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subtotal()</a:t>
            </a:r>
          </a:p>
        </p:txBody>
      </p:sp>
      <p:sp>
        <p:nvSpPr>
          <p:cNvPr id="38" name="UML PaymentGateway">
            <a:extLst>
              <a:ext uri="{FF2B5EF4-FFF2-40B4-BE49-F238E27FC236}">
                <a16:creationId xmlns:a16="http://schemas.microsoft.com/office/drawing/2014/main" id="{75B14733-B3C9-4BB8-B8BD-B595B304BB1C}"/>
              </a:ext>
            </a:extLst>
          </p:cNvPr>
          <p:cNvSpPr>
            <a:spLocks noGrp="1"/>
          </p:cNvSpPr>
          <p:nvPr/>
        </p:nvSpPr>
        <p:spPr>
          <a:xfrm>
            <a:off x="6572250" y="3095625"/>
            <a:ext cx="2047875" cy="809625"/>
          </a:xfrm>
          <a:prstGeom prst="rect">
            <a:avLst/>
          </a:prstGeom>
          <a:solidFill>
            <a:srgbClr val="CCFBF1"/>
          </a:solidFill>
          <a:ln w="13335">
            <a:solidFill>
              <a:srgbClr val="0F766E"/>
            </a:solidFill>
          </a:ln>
        </p:spPr>
      </p:sp>
      <p:sp>
        <p:nvSpPr>
          <p:cNvPr id="39" name="«interface»&#10;PaymentGateway">
            <a:extLst>
              <a:ext uri="{FF2B5EF4-FFF2-40B4-BE49-F238E27FC236}">
                <a16:creationId xmlns:a16="http://schemas.microsoft.com/office/drawing/2014/main" id="{49457F91-F145-4342-BBFE-A238FC082666}"/>
              </a:ext>
            </a:extLst>
          </p:cNvPr>
          <p:cNvSpPr>
            <a:spLocks noGrp="1"/>
          </p:cNvSpPr>
          <p:nvPr/>
        </p:nvSpPr>
        <p:spPr>
          <a:xfrm>
            <a:off x="6619875" y="3124200"/>
            <a:ext cx="1952625" cy="43815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«interface»</a:t>
            </a:r>
          </a:p>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PaymentGateway</a:t>
            </a:r>
          </a:p>
        </p:txBody>
      </p:sp>
      <p:sp>
        <p:nvSpPr>
          <p:cNvPr id="40" name="">
            <a:extLst>
              <a:ext uri="{FF2B5EF4-FFF2-40B4-BE49-F238E27FC236}">
                <a16:creationId xmlns:a16="http://schemas.microsoft.com/office/drawing/2014/main" id="{406C9B69-F177-42D2-80D4-81704E484BD8}"/>
              </a:ext>
            </a:extLst>
          </p:cNvPr>
          <p:cNvSpPr>
            <a:spLocks noGrp="1"/>
          </p:cNvSpPr>
          <p:nvPr/>
        </p:nvSpPr>
        <p:spPr>
          <a:xfrm flipV="0">
            <a:off x="6572250" y="3590925"/>
            <a:ext cx="2047875" cy="0"/>
          </a:xfrm>
          <a:prstGeom prst="line">
            <a:avLst/>
          </a:prstGeom>
          <a:noFill/>
          <a:ln w="12859">
            <a:solidFill>
              <a:srgbClr val="0F766E"/>
            </a:solidFill>
            <a:prstDash val="solid"/>
          </a:ln>
        </p:spPr>
      </p:sp>
      <p:sp>
        <p:nvSpPr>
          <p:cNvPr id="41" name="charge()">
            <a:extLst>
              <a:ext uri="{FF2B5EF4-FFF2-40B4-BE49-F238E27FC236}">
                <a16:creationId xmlns:a16="http://schemas.microsoft.com/office/drawing/2014/main" id="{78961220-61F2-4E36-B450-5B36B101E040}"/>
              </a:ext>
            </a:extLst>
          </p:cNvPr>
          <p:cNvSpPr>
            <a:spLocks noGrp="1"/>
          </p:cNvSpPr>
          <p:nvPr/>
        </p:nvSpPr>
        <p:spPr>
          <a:xfrm>
            <a:off x="6657975" y="3638550"/>
            <a:ext cx="1876425" cy="219075"/>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charge()</a:t>
            </a:r>
          </a:p>
        </p:txBody>
      </p:sp>
      <p:sp>
        <p:nvSpPr>
          <p:cNvPr id="42" name="UML OrderRepository">
            <a:extLst>
              <a:ext uri="{FF2B5EF4-FFF2-40B4-BE49-F238E27FC236}">
                <a16:creationId xmlns:a16="http://schemas.microsoft.com/office/drawing/2014/main" id="{ED260A45-C009-41C0-A719-922891EED557}"/>
              </a:ext>
            </a:extLst>
          </p:cNvPr>
          <p:cNvSpPr>
            <a:spLocks noGrp="1"/>
          </p:cNvSpPr>
          <p:nvPr/>
        </p:nvSpPr>
        <p:spPr>
          <a:xfrm>
            <a:off x="9382125" y="3095625"/>
            <a:ext cx="2047875" cy="1009650"/>
          </a:xfrm>
          <a:prstGeom prst="rect">
            <a:avLst/>
          </a:prstGeom>
          <a:solidFill>
            <a:srgbClr val="CCFBF1"/>
          </a:solidFill>
          <a:ln w="13335">
            <a:solidFill>
              <a:srgbClr val="0F766E"/>
            </a:solidFill>
          </a:ln>
        </p:spPr>
      </p:sp>
      <p:sp>
        <p:nvSpPr>
          <p:cNvPr id="43" name="«interface»&#10;OrderRepository">
            <a:extLst>
              <a:ext uri="{FF2B5EF4-FFF2-40B4-BE49-F238E27FC236}">
                <a16:creationId xmlns:a16="http://schemas.microsoft.com/office/drawing/2014/main" id="{9DFF093E-0A93-4CA6-8891-B18AFFEC80D7}"/>
              </a:ext>
            </a:extLst>
          </p:cNvPr>
          <p:cNvSpPr>
            <a:spLocks noGrp="1"/>
          </p:cNvSpPr>
          <p:nvPr/>
        </p:nvSpPr>
        <p:spPr>
          <a:xfrm>
            <a:off x="9429750" y="3124200"/>
            <a:ext cx="1952625" cy="438150"/>
          </a:xfrm>
          <a:prstGeom prst="rect">
            <a:avLst/>
          </a:prstGeom>
          <a:noFill/>
          <a:ln w="0">
            <a:noFill/>
          </a:ln>
        </p:spPr>
        <p:txBody>
          <a:bodyPr wrap="none" lIns="0" tIns="0" rIns="0" bIns="0" anchor="ctr">
            <a:noAutofit/>
          </a:bodyPr>
          <a:lstStyle/>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«interface»</a:t>
            </a:r>
          </a:p>
          <a:p>
            <a:pPr algn="ctr">
              <a:defRPr sz="1200" b="1">
                <a:solidFill>
                  <a:srgbClr val="111827"/>
                </a:solidFill>
                <a:latin typeface="Aptos Display"/>
                <a:ea typeface="Aptos Display"/>
                <a:cs typeface="Aptos Display"/>
              </a:defRPr>
            </a:pPr>
            <a:r>
              <a:rPr sz="1200" b="1">
                <a:solidFill>
                  <a:srgbClr val="111827"/>
                </a:solidFill>
                <a:latin typeface="Aptos Display"/>
                <a:ea typeface="Aptos Display"/>
                <a:cs typeface="Aptos Display"/>
              </a:rPr>
              <a:t>OrderRepository</a:t>
            </a:r>
          </a:p>
        </p:txBody>
      </p:sp>
      <p:sp>
        <p:nvSpPr>
          <p:cNvPr id="44" name="">
            <a:extLst>
              <a:ext uri="{FF2B5EF4-FFF2-40B4-BE49-F238E27FC236}">
                <a16:creationId xmlns:a16="http://schemas.microsoft.com/office/drawing/2014/main" id="{9332984E-F31B-47E0-A8C3-FC28878223D4}"/>
              </a:ext>
            </a:extLst>
          </p:cNvPr>
          <p:cNvSpPr>
            <a:spLocks noGrp="1"/>
          </p:cNvSpPr>
          <p:nvPr/>
        </p:nvSpPr>
        <p:spPr>
          <a:xfrm flipV="0">
            <a:off x="9382125" y="3590925"/>
            <a:ext cx="2047875" cy="0"/>
          </a:xfrm>
          <a:prstGeom prst="line">
            <a:avLst/>
          </a:prstGeom>
          <a:noFill/>
          <a:ln w="12859">
            <a:solidFill>
              <a:srgbClr val="0F766E"/>
            </a:solidFill>
            <a:prstDash val="solid"/>
          </a:ln>
        </p:spPr>
      </p:sp>
      <p:sp>
        <p:nvSpPr>
          <p:cNvPr id="45" name="save()&#10;get()">
            <a:extLst>
              <a:ext uri="{FF2B5EF4-FFF2-40B4-BE49-F238E27FC236}">
                <a16:creationId xmlns:a16="http://schemas.microsoft.com/office/drawing/2014/main" id="{72A58A69-0960-4A2F-80E6-1879BD6793D6}"/>
              </a:ext>
            </a:extLst>
          </p:cNvPr>
          <p:cNvSpPr>
            <a:spLocks noGrp="1"/>
          </p:cNvSpPr>
          <p:nvPr/>
        </p:nvSpPr>
        <p:spPr>
          <a:xfrm>
            <a:off x="9467850" y="3638550"/>
            <a:ext cx="1876425" cy="419100"/>
          </a:xfrm>
          <a:prstGeom prst="rect">
            <a:avLst/>
          </a:prstGeom>
          <a:noFill/>
          <a:ln w="0">
            <a:noFill/>
          </a:ln>
        </p:spPr>
        <p:txBody>
          <a:bodyPr wrap="none" lIns="0" tIns="0" rIns="0" bIns="0" anchor="ctr">
            <a:noAutofit/>
          </a:bodyPr>
          <a:lstStyle/>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save()</a:t>
            </a:r>
          </a:p>
          <a:p>
            <a:pPr algn="l">
              <a:defRPr sz="1125" b="0">
                <a:solidFill>
                  <a:srgbClr val="111827"/>
                </a:solidFill>
                <a:latin typeface="Aptos Display"/>
                <a:ea typeface="Aptos Display"/>
                <a:cs typeface="Aptos Display"/>
              </a:defRPr>
            </a:pPr>
            <a:r>
              <a:rPr sz="1125" b="0">
                <a:solidFill>
                  <a:srgbClr val="111827"/>
                </a:solidFill>
                <a:latin typeface="Aptos Display"/>
                <a:ea typeface="Aptos Display"/>
                <a:cs typeface="Aptos Display"/>
              </a:rPr>
              <a:t>get()</a:t>
            </a:r>
          </a:p>
        </p:txBody>
      </p:sp>
      <p:cxnSp>
        <p:nvCxnSpPr>
          <p:cNvPr id="46" name=""/>
          <p:cNvCxnSpPr>
            <a:stCxn id="6" idx="2"/>
            <a:endCxn id="10" idx="0"/>
          </p:cNvCxnSpPr>
          <p:nvPr/>
        </p:nvCxnSpPr>
        <p:spPr>
          <a:xfrm>
            <a:off x="1785938" y="2114550"/>
            <a:ext cx="0" cy="933450"/>
          </a:xfrm>
          <a:prstGeom prst="straightConnector1">
            <a:avLst/>
          </a:prstGeom>
          <a:ln w="15240">
            <a:solidFill>
              <a:srgbClr val="667085"/>
            </a:solidFill>
            <a:prstDash val="solid"/>
            <a:tailEnd type="arrow" w="med" len="med"/>
          </a:ln>
        </p:spPr>
      </p:cxnSp>
      <p:cxnSp>
        <p:nvCxnSpPr>
          <p:cNvPr id="47" name=""/>
          <p:cNvCxnSpPr>
            <a:stCxn id="10" idx="3"/>
            <a:endCxn id="14" idx="1"/>
          </p:cNvCxnSpPr>
          <p:nvPr/>
        </p:nvCxnSpPr>
        <p:spPr>
          <a:xfrm flipV="1">
            <a:off x="2857500" y="2052638"/>
            <a:ext cx="1190625" cy="1314450"/>
          </a:xfrm>
          <a:prstGeom prst="straightConnector1">
            <a:avLst/>
          </a:prstGeom>
          <a:ln w="15240">
            <a:solidFill>
              <a:srgbClr val="667085"/>
            </a:solidFill>
            <a:prstDash val="solid"/>
            <a:tailEnd type="arrow" w="med" len="med"/>
          </a:ln>
        </p:spPr>
      </p:cxnSp>
      <p:cxnSp>
        <p:nvCxnSpPr>
          <p:cNvPr id="48" name=""/>
          <p:cNvCxnSpPr>
            <a:stCxn id="10" idx="3"/>
            <a:endCxn id="26" idx="1"/>
          </p:cNvCxnSpPr>
          <p:nvPr/>
        </p:nvCxnSpPr>
        <p:spPr>
          <a:xfrm>
            <a:off x="2857500" y="3367088"/>
            <a:ext cx="1190625" cy="1543050"/>
          </a:xfrm>
          <a:prstGeom prst="straightConnector1">
            <a:avLst/>
          </a:prstGeom>
          <a:ln w="15240">
            <a:solidFill>
              <a:srgbClr val="667085"/>
            </a:solidFill>
            <a:prstDash val="solid"/>
            <a:tailEnd type="arrow" w="med" len="med"/>
          </a:ln>
        </p:spPr>
      </p:cxnSp>
      <p:cxnSp>
        <p:nvCxnSpPr>
          <p:cNvPr id="49" name=""/>
          <p:cNvCxnSpPr>
            <a:stCxn id="10" idx="3"/>
            <a:endCxn id="38" idx="1"/>
          </p:cNvCxnSpPr>
          <p:nvPr/>
        </p:nvCxnSpPr>
        <p:spPr>
          <a:xfrm>
            <a:off x="2857500" y="3367088"/>
            <a:ext cx="3714750" cy="133350"/>
          </a:xfrm>
          <a:prstGeom prst="straightConnector1">
            <a:avLst/>
          </a:prstGeom>
          <a:ln w="15240">
            <a:solidFill>
              <a:srgbClr val="667085"/>
            </a:solidFill>
            <a:prstDash val="solid"/>
            <a:tailEnd type="arrow" w="med" len="med"/>
          </a:ln>
        </p:spPr>
      </p:cxnSp>
      <p:cxnSp>
        <p:nvCxnSpPr>
          <p:cNvPr id="50" name=""/>
          <p:cNvCxnSpPr>
            <a:stCxn id="10" idx="2"/>
            <a:endCxn id="42" idx="2"/>
          </p:cNvCxnSpPr>
          <p:nvPr/>
        </p:nvCxnSpPr>
        <p:spPr>
          <a:xfrm>
            <a:off x="1785938" y="3686175"/>
            <a:ext cx="8620125" cy="533400"/>
          </a:xfrm>
          <a:prstGeom prst="bentConnector4">
            <a:avLst/>
          </a:prstGeom>
          <a:ln w="15240">
            <a:solidFill>
              <a:srgbClr val="667085"/>
            </a:solidFill>
            <a:prstDash val="solid"/>
            <a:tailEnd type="arrow" w="med" len="med"/>
          </a:ln>
        </p:spPr>
      </p:cxnSp>
      <p:cxnSp>
        <p:nvCxnSpPr>
          <p:cNvPr id="51" name=""/>
          <p:cNvCxnSpPr>
            <a:stCxn id="14" idx="3"/>
            <a:endCxn id="20" idx="1"/>
          </p:cNvCxnSpPr>
          <p:nvPr/>
        </p:nvCxnSpPr>
        <p:spPr>
          <a:xfrm flipV="1">
            <a:off x="6000750" y="1952625"/>
            <a:ext cx="1809750" cy="100013"/>
          </a:xfrm>
          <a:prstGeom prst="straightConnector1">
            <a:avLst/>
          </a:prstGeom>
          <a:ln w="15240">
            <a:solidFill>
              <a:srgbClr val="667085"/>
            </a:solidFill>
            <a:prstDash val="solid"/>
            <a:tailEnd type="none" w="med" len="med"/>
          </a:ln>
        </p:spPr>
      </p:cxnSp>
      <p:sp>
        <p:nvSpPr>
          <p:cNvPr id="52" name="1">
            <a:extLst>
              <a:ext uri="{FF2B5EF4-FFF2-40B4-BE49-F238E27FC236}">
                <a16:creationId xmlns:a16="http://schemas.microsoft.com/office/drawing/2014/main" id="{E7F7FB1E-3646-477E-BE77-F68CE8DE7B14}"/>
              </a:ext>
            </a:extLst>
          </p:cNvPr>
          <p:cNvSpPr>
            <a:spLocks noGrp="1"/>
          </p:cNvSpPr>
          <p:nvPr/>
        </p:nvSpPr>
        <p:spPr>
          <a:xfrm>
            <a:off x="6057900" y="1814513"/>
            <a:ext cx="333375" cy="209550"/>
          </a:xfrm>
          <a:prstGeom prst="rect">
            <a:avLst/>
          </a:prstGeom>
          <a:noFill/>
          <a:ln w="0">
            <a:noFill/>
          </a:ln>
        </p:spPr>
        <p:txBody>
          <a:bodyPr wrap="none" lIns="0" tIns="0" rIns="0" bIns="0" anchor="ctr">
            <a:noAutofit/>
          </a:bodyPr>
          <a:lstStyle/>
          <a:p>
            <a:pPr algn="l">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1</a:t>
            </a:r>
          </a:p>
        </p:txBody>
      </p:sp>
      <p:sp>
        <p:nvSpPr>
          <p:cNvPr id="53" name="*">
            <a:extLst>
              <a:ext uri="{FF2B5EF4-FFF2-40B4-BE49-F238E27FC236}">
                <a16:creationId xmlns:a16="http://schemas.microsoft.com/office/drawing/2014/main" id="{FD51A442-CCC1-4D24-8F9B-458F12CA9AD1}"/>
              </a:ext>
            </a:extLst>
          </p:cNvPr>
          <p:cNvSpPr>
            <a:spLocks noGrp="1"/>
          </p:cNvSpPr>
          <p:nvPr/>
        </p:nvSpPr>
        <p:spPr>
          <a:xfrm>
            <a:off x="7477125" y="1714500"/>
            <a:ext cx="285750" cy="209550"/>
          </a:xfrm>
          <a:prstGeom prst="rect">
            <a:avLst/>
          </a:prstGeom>
          <a:noFill/>
          <a:ln w="0">
            <a:noFill/>
          </a:ln>
        </p:spPr>
        <p:txBody>
          <a:bodyPr wrap="none" lIns="0" tIns="0" rIns="0" bIns="0" anchor="ctr">
            <a:noAutofit/>
          </a:bodyPr>
          <a:lstStyle/>
          <a:p>
            <a:pPr algn="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a:t>
            </a:r>
          </a:p>
        </p:txBody>
      </p:sp>
      <p:cxnSp>
        <p:nvCxnSpPr>
          <p:cNvPr id="54" name=""/>
          <p:cNvCxnSpPr>
            <a:stCxn id="26" idx="3"/>
            <a:endCxn id="32" idx="1"/>
          </p:cNvCxnSpPr>
          <p:nvPr/>
        </p:nvCxnSpPr>
        <p:spPr>
          <a:xfrm>
            <a:off x="6000750" y="4910138"/>
            <a:ext cx="1809750" cy="0"/>
          </a:xfrm>
          <a:prstGeom prst="straightConnector1">
            <a:avLst/>
          </a:prstGeom>
          <a:ln w="15240">
            <a:solidFill>
              <a:srgbClr val="667085"/>
            </a:solidFill>
            <a:prstDash val="solid"/>
            <a:tailEnd type="none" w="med" len="med"/>
          </a:ln>
        </p:spPr>
      </p:cxnSp>
      <p:sp>
        <p:nvSpPr>
          <p:cNvPr id="55" name="1">
            <a:extLst>
              <a:ext uri="{FF2B5EF4-FFF2-40B4-BE49-F238E27FC236}">
                <a16:creationId xmlns:a16="http://schemas.microsoft.com/office/drawing/2014/main" id="{995D37DD-8E21-4C05-B7FD-B16F50A18E55}"/>
              </a:ext>
            </a:extLst>
          </p:cNvPr>
          <p:cNvSpPr>
            <a:spLocks noGrp="1"/>
          </p:cNvSpPr>
          <p:nvPr/>
        </p:nvSpPr>
        <p:spPr>
          <a:xfrm>
            <a:off x="6057900" y="4672013"/>
            <a:ext cx="333375" cy="209550"/>
          </a:xfrm>
          <a:prstGeom prst="rect">
            <a:avLst/>
          </a:prstGeom>
          <a:noFill/>
          <a:ln w="0">
            <a:noFill/>
          </a:ln>
        </p:spPr>
        <p:txBody>
          <a:bodyPr wrap="none" lIns="0" tIns="0" rIns="0" bIns="0" anchor="ctr">
            <a:noAutofit/>
          </a:bodyPr>
          <a:lstStyle/>
          <a:p>
            <a:pPr algn="l">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1</a:t>
            </a:r>
          </a:p>
        </p:txBody>
      </p:sp>
      <p:sp>
        <p:nvSpPr>
          <p:cNvPr id="56" name="*">
            <a:extLst>
              <a:ext uri="{FF2B5EF4-FFF2-40B4-BE49-F238E27FC236}">
                <a16:creationId xmlns:a16="http://schemas.microsoft.com/office/drawing/2014/main" id="{B9A12180-75B8-4051-AC53-6376C62FD187}"/>
              </a:ext>
            </a:extLst>
          </p:cNvPr>
          <p:cNvSpPr>
            <a:spLocks noGrp="1"/>
          </p:cNvSpPr>
          <p:nvPr/>
        </p:nvSpPr>
        <p:spPr>
          <a:xfrm>
            <a:off x="7477125" y="4672013"/>
            <a:ext cx="285750" cy="209550"/>
          </a:xfrm>
          <a:prstGeom prst="rect">
            <a:avLst/>
          </a:prstGeom>
          <a:noFill/>
          <a:ln w="0">
            <a:noFill/>
          </a:ln>
        </p:spPr>
        <p:txBody>
          <a:bodyPr wrap="none" lIns="0" tIns="0" rIns="0" bIns="0" anchor="ctr">
            <a:noAutofit/>
          </a:bodyPr>
          <a:lstStyle/>
          <a:p>
            <a:pPr algn="r">
              <a:defRPr sz="1050" b="0">
                <a:solidFill>
                  <a:srgbClr val="111827"/>
                </a:solidFill>
                <a:latin typeface="Aptos Display"/>
                <a:ea typeface="Aptos Display"/>
                <a:cs typeface="Aptos Display"/>
              </a:defRPr>
            </a:pPr>
            <a:r>
              <a:rPr sz="1050" b="0">
                <a:solidFill>
                  <a:srgbClr val="111827"/>
                </a:solidFill>
                <a:latin typeface="Aptos Display"/>
                <a:ea typeface="Aptos Display"/>
                <a:cs typeface="Aptos Display"/>
              </a:rPr>
              <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Kod: samma ansvarsfördelning</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En liten sammanhängande slice</a:t>
            </a:r>
            <a:endParaRPr lang="en-US" sz="1300" dirty="0"/>
          </a:p>
        </p:txBody>
      </p:sp>
      <p:sp>
        <p:nvSpPr>
          <p:cNvPr id="4" name="Shape 2"/>
          <p:cNvSpPr/>
          <p:nvPr/>
        </p:nvSpPr>
        <p:spPr>
          <a:xfrm>
            <a:off x="685800" y="1234440"/>
            <a:ext cx="5486400" cy="4892040"/>
          </a:xfrm>
          <a:prstGeom prst="roundRect">
            <a:avLst>
              <a:gd name="adj" fmla="val 935"/>
            </a:avLst>
          </a:prstGeom>
          <a:solidFill>
            <a:srgbClr val="101828"/>
          </a:solidFill>
          <a:ln w="12700">
            <a:solidFill>
              <a:srgbClr val="1D2939"/>
            </a:solidFill>
            <a:prstDash val="solid"/>
          </a:ln>
        </p:spPr>
      </p:sp>
      <p:sp>
        <p:nvSpPr>
          <p:cNvPr id="5" name="Text 3"/>
          <p:cNvSpPr/>
          <p:nvPr/>
        </p:nvSpPr>
        <p:spPr>
          <a:xfrm>
            <a:off x="850392" y="1325880"/>
            <a:ext cx="5157216" cy="182880"/>
          </a:xfrm>
          <a:prstGeom prst="rect">
            <a:avLst/>
          </a:prstGeom>
          <a:noFill/>
          <a:ln/>
        </p:spPr>
        <p:txBody>
          <a:bodyPr wrap="square" lIns="0" tIns="0" rIns="0" bIns="0" rtlCol="0" anchor="ctr"/>
          <a:lstStyle/>
          <a:p>
            <a:pPr indent="0" marL="0">
              <a:buNone/>
            </a:pPr>
            <a:r>
              <a:rPr lang="en-US" sz="900" b="1" dirty="0">
                <a:solidFill>
                  <a:srgbClr val="98A2B3"/>
                </a:solidFill>
              </a:rPr>
              <a:t>TypeScript</a:t>
            </a:r>
            <a:endParaRPr lang="en-US" sz="900" dirty="0"/>
          </a:p>
        </p:txBody>
      </p:sp>
      <p:sp>
        <p:nvSpPr>
          <p:cNvPr id="6" name="Text 4"/>
          <p:cNvSpPr/>
          <p:nvPr/>
        </p:nvSpPr>
        <p:spPr>
          <a:xfrm>
            <a:off x="850392" y="1563624"/>
            <a:ext cx="5157216" cy="4453128"/>
          </a:xfrm>
          <a:prstGeom prst="rect">
            <a:avLst/>
          </a:prstGeom>
          <a:noFill/>
          <a:ln/>
        </p:spPr>
        <p:txBody>
          <a:bodyPr wrap="square" lIns="0" tIns="0" rIns="0" bIns="0" rtlCol="0" anchor="t">
            <a:normAutofit/>
          </a:bodyPr>
          <a:lstStyle/>
          <a:p>
            <a:pPr indent="0" marL="0">
              <a:buNone/>
            </a:pPr>
            <a:r>
              <a:rPr lang="en-US" sz="1340" dirty="0">
                <a:solidFill>
                  <a:srgbClr val="C4B5FD"/>
                </a:solidFill>
                <a:latin typeface="Aptos Mono" pitchFamily="34" charset="0"/>
                <a:ea typeface="Aptos Mono" pitchFamily="34" charset="-122"/>
                <a:cs typeface="Aptos Mono" pitchFamily="34" charset="-120"/>
              </a:rPr>
              <a:t xml:space="preserve">class</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CheckoutService</a:t>
            </a: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constructor</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carts: </a:t>
            </a:r>
            <a:r>
              <a:rPr lang="en-US" sz="1340" dirty="0">
                <a:solidFill>
                  <a:srgbClr val="67E8F9"/>
                </a:solidFill>
                <a:latin typeface="Aptos Mono" pitchFamily="34" charset="0"/>
                <a:ea typeface="Aptos Mono" pitchFamily="34" charset="-122"/>
                <a:cs typeface="Aptos Mono" pitchFamily="34" charset="-120"/>
              </a:rPr>
              <a:t xml:space="preserve">CartRepository</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inventory: </a:t>
            </a:r>
            <a:r>
              <a:rPr lang="en-US" sz="1340" dirty="0">
                <a:solidFill>
                  <a:srgbClr val="67E8F9"/>
                </a:solidFill>
                <a:latin typeface="Aptos Mono" pitchFamily="34" charset="0"/>
                <a:ea typeface="Aptos Mono" pitchFamily="34" charset="-122"/>
                <a:cs typeface="Aptos Mono" pitchFamily="34" charset="-120"/>
              </a:rPr>
              <a:t xml:space="preserve">Inventory</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payments: </a:t>
            </a:r>
            <a:r>
              <a:rPr lang="en-US" sz="1340" dirty="0">
                <a:solidFill>
                  <a:srgbClr val="67E8F9"/>
                </a:solidFill>
                <a:latin typeface="Aptos Mono" pitchFamily="34" charset="0"/>
                <a:ea typeface="Aptos Mono" pitchFamily="34" charset="-122"/>
                <a:cs typeface="Aptos Mono" pitchFamily="34" charset="-120"/>
              </a:rPr>
              <a:t xml:space="preserve">PaymentGateway</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private</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readonly</a:t>
            </a:r>
            <a:r>
              <a:rPr lang="en-US" sz="1340" dirty="0">
                <a:solidFill>
                  <a:srgbClr val="F2F4F7"/>
                </a:solidFill>
                <a:latin typeface="Aptos Mono" pitchFamily="34" charset="0"/>
                <a:ea typeface="Aptos Mono" pitchFamily="34" charset="-122"/>
                <a:cs typeface="Aptos Mono" pitchFamily="34" charset="-120"/>
              </a:rPr>
              <a:t xml:space="preserve"> orders: </a:t>
            </a:r>
            <a:r>
              <a:rPr lang="en-US" sz="1340" dirty="0">
                <a:solidFill>
                  <a:srgbClr val="67E8F9"/>
                </a:solidFill>
                <a:latin typeface="Aptos Mono" pitchFamily="34" charset="0"/>
                <a:ea typeface="Aptos Mono" pitchFamily="34" charset="-122"/>
                <a:cs typeface="Aptos Mono" pitchFamily="34" charset="-120"/>
              </a:rPr>
              <a:t xml:space="preserve">OrderRepository</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async</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FDE68A"/>
                </a:solidFill>
                <a:latin typeface="Aptos Mono" pitchFamily="34" charset="0"/>
                <a:ea typeface="Aptos Mono" pitchFamily="34" charset="-122"/>
                <a:cs typeface="Aptos Mono" pitchFamily="34" charset="-120"/>
              </a:rPr>
              <a:t xml:space="preserve">placeOrder</a:t>
            </a:r>
            <a:r>
              <a:rPr lang="en-US" sz="1340" dirty="0">
                <a:solidFill>
                  <a:srgbClr val="F2F4F7"/>
                </a:solidFill>
                <a:latin typeface="Aptos Mono" pitchFamily="34" charset="0"/>
                <a:ea typeface="Aptos Mono" pitchFamily="34" charset="-122"/>
                <a:cs typeface="Aptos Mono" pitchFamily="34" charset="-120"/>
              </a:rPr>
              <a:t xml:space="preserve">(cmd: </a:t>
            </a:r>
            <a:r>
              <a:rPr lang="en-US" sz="1340" dirty="0">
                <a:solidFill>
                  <a:srgbClr val="67E8F9"/>
                </a:solidFill>
                <a:latin typeface="Aptos Mono" pitchFamily="34" charset="0"/>
                <a:ea typeface="Aptos Mono" pitchFamily="34" charset="-122"/>
                <a:cs typeface="Aptos Mono" pitchFamily="34" charset="-120"/>
              </a:rPr>
              <a:t xml:space="preserve">CheckoutCommand</a:t>
            </a: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67E8F9"/>
                </a:solidFill>
                <a:latin typeface="Aptos Mono" pitchFamily="34" charset="0"/>
                <a:ea typeface="Aptos Mono" pitchFamily="34" charset="-122"/>
                <a:cs typeface="Aptos Mono" pitchFamily="34" charset="-120"/>
              </a:rPr>
              <a:t xml:space="preserve">Promise</a:t>
            </a:r>
            <a:r>
              <a:rPr lang="en-US" sz="1340" dirty="0">
                <a:solidFill>
                  <a:srgbClr val="F2F4F7"/>
                </a:solidFill>
                <a:latin typeface="Aptos Mono" pitchFamily="34" charset="0"/>
                <a:ea typeface="Aptos Mono" pitchFamily="34" charset="-122"/>
                <a:cs typeface="Aptos Mono" pitchFamily="34" charset="-120"/>
              </a:rPr>
              <a:t xml:space="preserve">&lt;</a:t>
            </a:r>
            <a:r>
              <a:rPr lang="en-US" sz="1340" dirty="0">
                <a:solidFill>
                  <a:srgbClr val="67E8F9"/>
                </a:solidFill>
                <a:latin typeface="Aptos Mono" pitchFamily="34" charset="0"/>
                <a:ea typeface="Aptos Mono" pitchFamily="34" charset="-122"/>
                <a:cs typeface="Aptos Mono" pitchFamily="34" charset="-120"/>
              </a:rPr>
              <a:t xml:space="preserve">Order</a:t>
            </a:r>
            <a:r>
              <a:rPr lang="en-US" sz="1340" dirty="0">
                <a:solidFill>
                  <a:srgbClr val="F2F4F7"/>
                </a:solidFill>
                <a:latin typeface="Aptos Mono" pitchFamily="34" charset="0"/>
                <a:ea typeface="Aptos Mono" pitchFamily="34" charset="-122"/>
                <a:cs typeface="Aptos Mono" pitchFamily="34" charset="-120"/>
              </a:rPr>
              <a:t xml:space="preserve">&gt;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cart =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this.carts.</a:t>
            </a:r>
            <a:r>
              <a:rPr lang="en-US" sz="1340" dirty="0">
                <a:solidFill>
                  <a:srgbClr val="FDE68A"/>
                </a:solidFill>
                <a:latin typeface="Aptos Mono" pitchFamily="34" charset="0"/>
                <a:ea typeface="Aptos Mono" pitchFamily="34" charset="-122"/>
                <a:cs typeface="Aptos Mono" pitchFamily="34" charset="-120"/>
              </a:rPr>
              <a:t xml:space="preserve">get</a:t>
            </a:r>
            <a:r>
              <a:rPr lang="en-US" sz="1340" dirty="0">
                <a:solidFill>
                  <a:srgbClr val="F2F4F7"/>
                </a:solidFill>
                <a:latin typeface="Aptos Mono" pitchFamily="34" charset="0"/>
                <a:ea typeface="Aptos Mono" pitchFamily="34" charset="-122"/>
                <a:cs typeface="Aptos Mono" pitchFamily="34" charset="-120"/>
              </a:rPr>
              <a:t xml:space="preserve">(cmd.cartId);</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this.inventory.</a:t>
            </a:r>
            <a:r>
              <a:rPr lang="en-US" sz="1340" dirty="0">
                <a:solidFill>
                  <a:srgbClr val="FDE68A"/>
                </a:solidFill>
                <a:latin typeface="Aptos Mono" pitchFamily="34" charset="0"/>
                <a:ea typeface="Aptos Mono" pitchFamily="34" charset="-122"/>
                <a:cs typeface="Aptos Mono" pitchFamily="34" charset="-120"/>
              </a:rPr>
              <a:t xml:space="preserve">reserve</a:t>
            </a:r>
            <a:r>
              <a:rPr lang="en-US" sz="1340" dirty="0">
                <a:solidFill>
                  <a:srgbClr val="F2F4F7"/>
                </a:solidFill>
                <a:latin typeface="Aptos Mono" pitchFamily="34" charset="0"/>
                <a:ea typeface="Aptos Mono" pitchFamily="34" charset="-122"/>
                <a:cs typeface="Aptos Mono" pitchFamily="34" charset="-120"/>
              </a:rPr>
              <a:t xml:space="preserve">(cart.</a:t>
            </a:r>
            <a:r>
              <a:rPr lang="en-US" sz="1340" dirty="0">
                <a:solidFill>
                  <a:srgbClr val="FDE68A"/>
                </a:solidFill>
                <a:latin typeface="Aptos Mono" pitchFamily="34" charset="0"/>
                <a:ea typeface="Aptos Mono" pitchFamily="34" charset="-122"/>
                <a:cs typeface="Aptos Mono" pitchFamily="34" charset="-120"/>
              </a:rPr>
              <a:t xml:space="preserve">items</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payment =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this.payments.</a:t>
            </a:r>
            <a:r>
              <a:rPr lang="en-US" sz="1340" dirty="0">
                <a:solidFill>
                  <a:srgbClr val="FDE68A"/>
                </a:solidFill>
                <a:latin typeface="Aptos Mono" pitchFamily="34" charset="0"/>
                <a:ea typeface="Aptos Mono" pitchFamily="34" charset="-122"/>
                <a:cs typeface="Aptos Mono" pitchFamily="34" charset="-120"/>
              </a:rPr>
              <a:t xml:space="preserve">charge</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amount: cart.</a:t>
            </a:r>
            <a:r>
              <a:rPr lang="en-US" sz="1340" dirty="0">
                <a:solidFill>
                  <a:srgbClr val="FDE68A"/>
                </a:solidFill>
                <a:latin typeface="Aptos Mono" pitchFamily="34" charset="0"/>
                <a:ea typeface="Aptos Mono" pitchFamily="34" charset="-122"/>
                <a:cs typeface="Aptos Mono" pitchFamily="34" charset="-120"/>
              </a:rPr>
              <a:t xml:space="preserve">total</a:t>
            </a: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token: cmd.paymentToken</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const</a:t>
            </a:r>
            <a:r>
              <a:rPr lang="en-US" sz="1340" dirty="0">
                <a:solidFill>
                  <a:srgbClr val="F2F4F7"/>
                </a:solidFill>
                <a:latin typeface="Aptos Mono" pitchFamily="34" charset="0"/>
                <a:ea typeface="Aptos Mono" pitchFamily="34" charset="-122"/>
                <a:cs typeface="Aptos Mono" pitchFamily="34" charset="-120"/>
              </a:rPr>
              <a:t xml:space="preserve"> order = </a:t>
            </a:r>
            <a:r>
              <a:rPr lang="en-US" sz="1340" dirty="0">
                <a:solidFill>
                  <a:srgbClr val="67E8F9"/>
                </a:solidFill>
                <a:latin typeface="Aptos Mono" pitchFamily="34" charset="0"/>
                <a:ea typeface="Aptos Mono" pitchFamily="34" charset="-122"/>
                <a:cs typeface="Aptos Mono" pitchFamily="34" charset="-120"/>
              </a:rPr>
              <a:t xml:space="preserve">Order</a:t>
            </a:r>
            <a:r>
              <a:rPr lang="en-US" sz="1340" dirty="0">
                <a:solidFill>
                  <a:srgbClr val="F2F4F7"/>
                </a:solidFill>
                <a:latin typeface="Aptos Mono" pitchFamily="34" charset="0"/>
                <a:ea typeface="Aptos Mono" pitchFamily="34" charset="-122"/>
                <a:cs typeface="Aptos Mono" pitchFamily="34" charset="-120"/>
              </a:rPr>
              <a:t xml:space="preserve">.</a:t>
            </a:r>
            <a:r>
              <a:rPr lang="en-US" sz="1340" dirty="0">
                <a:solidFill>
                  <a:srgbClr val="FDE68A"/>
                </a:solidFill>
                <a:latin typeface="Aptos Mono" pitchFamily="34" charset="0"/>
                <a:ea typeface="Aptos Mono" pitchFamily="34" charset="-122"/>
                <a:cs typeface="Aptos Mono" pitchFamily="34" charset="-120"/>
              </a:rPr>
              <a:t xml:space="preserve">fromCart</a:t>
            </a:r>
            <a:r>
              <a:rPr lang="en-US" sz="1340" dirty="0">
                <a:solidFill>
                  <a:srgbClr val="F2F4F7"/>
                </a:solidFill>
                <a:latin typeface="Aptos Mono" pitchFamily="34" charset="0"/>
                <a:ea typeface="Aptos Mono" pitchFamily="34" charset="-122"/>
                <a:cs typeface="Aptos Mono" pitchFamily="34" charset="-120"/>
              </a:rPr>
              <a:t xml:space="preserve">(cart, cmd.customerId, payment.id);</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await</a:t>
            </a:r>
            <a:r>
              <a:rPr lang="en-US" sz="1340" dirty="0">
                <a:solidFill>
                  <a:srgbClr val="F2F4F7"/>
                </a:solidFill>
                <a:latin typeface="Aptos Mono" pitchFamily="34" charset="0"/>
                <a:ea typeface="Aptos Mono" pitchFamily="34" charset="-122"/>
                <a:cs typeface="Aptos Mono" pitchFamily="34" charset="-120"/>
              </a:rPr>
              <a:t xml:space="preserve"> this.orders.</a:t>
            </a:r>
            <a:r>
              <a:rPr lang="en-US" sz="1340" dirty="0">
                <a:solidFill>
                  <a:srgbClr val="FDE68A"/>
                </a:solidFill>
                <a:latin typeface="Aptos Mono" pitchFamily="34" charset="0"/>
                <a:ea typeface="Aptos Mono" pitchFamily="34" charset="-122"/>
                <a:cs typeface="Aptos Mono" pitchFamily="34" charset="-120"/>
              </a:rPr>
              <a:t xml:space="preserve">save</a:t>
            </a:r>
            <a:r>
              <a:rPr lang="en-US" sz="1340" dirty="0">
                <a:solidFill>
                  <a:srgbClr val="F2F4F7"/>
                </a:solidFill>
                <a:latin typeface="Aptos Mono" pitchFamily="34" charset="0"/>
                <a:ea typeface="Aptos Mono" pitchFamily="34" charset="-122"/>
                <a:cs typeface="Aptos Mono" pitchFamily="34" charset="-120"/>
              </a:rPr>
              <a:t xml:space="preserve">(order);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r>
              <a:rPr lang="en-US" sz="1340" dirty="0">
                <a:solidFill>
                  <a:srgbClr val="C4B5FD"/>
                </a:solidFill>
                <a:latin typeface="Aptos Mono" pitchFamily="34" charset="0"/>
                <a:ea typeface="Aptos Mono" pitchFamily="34" charset="-122"/>
                <a:cs typeface="Aptos Mono" pitchFamily="34" charset="-120"/>
              </a:rPr>
              <a:t xml:space="preserve">return</a:t>
            </a:r>
            <a:r>
              <a:rPr lang="en-US" sz="1340" dirty="0">
                <a:solidFill>
                  <a:srgbClr val="F2F4F7"/>
                </a:solidFill>
                <a:latin typeface="Aptos Mono" pitchFamily="34" charset="0"/>
                <a:ea typeface="Aptos Mono" pitchFamily="34" charset="-122"/>
                <a:cs typeface="Aptos Mono" pitchFamily="34" charset="-120"/>
              </a:rPr>
              <a:t xml:space="preserve"> order;</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  }</a:t>
            </a:r>
            <a:endParaRPr lang="en-US" sz="1340" dirty="0"/>
          </a:p>
          <a:p>
            <a:pPr indent="0" marL="0">
              <a:buNone/>
            </a:pPr>
            <a:r>
              <a:rPr lang="en-US" sz="1340" dirty="0">
                <a:solidFill>
                  <a:srgbClr val="F2F4F7"/>
                </a:solidFill>
                <a:latin typeface="Aptos Mono" pitchFamily="34" charset="0"/>
                <a:ea typeface="Aptos Mono" pitchFamily="34" charset="-122"/>
                <a:cs typeface="Aptos Mono" pitchFamily="34" charset="-120"/>
              </a:rPr>
              <a:t xml:space="preserve">}</a:t>
            </a:r>
            <a:endParaRPr lang="en-US" sz="1340" dirty="0"/>
          </a:p>
        </p:txBody>
      </p:sp>
      <p:sp>
        <p:nvSpPr>
          <p:cNvPr id="7" name="Shape 5"/>
          <p:cNvSpPr/>
          <p:nvPr/>
        </p:nvSpPr>
        <p:spPr>
          <a:xfrm>
            <a:off x="6537960" y="1371600"/>
            <a:ext cx="1600200" cy="292608"/>
          </a:xfrm>
          <a:prstGeom prst="roundRect">
            <a:avLst>
              <a:gd name="adj" fmla="val 15625"/>
            </a:avLst>
          </a:prstGeom>
          <a:solidFill>
            <a:srgbClr val="CCFBF1"/>
          </a:solidFill>
          <a:ln w="12700">
            <a:solidFill>
              <a:srgbClr val="CCFBF1"/>
            </a:solidFill>
            <a:prstDash val="solid"/>
          </a:ln>
        </p:spPr>
      </p:sp>
      <p:sp>
        <p:nvSpPr>
          <p:cNvPr id="8" name="Text 6"/>
          <p:cNvSpPr/>
          <p:nvPr/>
        </p:nvSpPr>
        <p:spPr>
          <a:xfrm>
            <a:off x="6611112" y="1408176"/>
            <a:ext cx="1453896" cy="201168"/>
          </a:xfrm>
          <a:prstGeom prst="rect">
            <a:avLst/>
          </a:prstGeom>
          <a:noFill/>
          <a:ln/>
        </p:spPr>
        <p:txBody>
          <a:bodyPr wrap="square" lIns="0" tIns="0" rIns="0" bIns="0" rtlCol="0" anchor="ctr">
            <a:normAutofit/>
          </a:bodyPr>
          <a:lstStyle/>
          <a:p>
            <a:pPr algn="ctr" indent="0" marL="0">
              <a:buNone/>
            </a:pPr>
            <a:r>
              <a:rPr lang="en-US" sz="1000" b="1" dirty="0">
                <a:solidFill>
                  <a:srgbClr val="0F766E"/>
                </a:solidFill>
              </a:rPr>
              <a:t>Controller</a:t>
            </a:r>
            <a:endParaRPr lang="en-US" sz="1000" dirty="0"/>
          </a:p>
        </p:txBody>
      </p:sp>
      <p:sp>
        <p:nvSpPr>
          <p:cNvPr id="9" name="Text 7"/>
          <p:cNvSpPr/>
          <p:nvPr/>
        </p:nvSpPr>
        <p:spPr>
          <a:xfrm>
            <a:off x="8321040" y="1389888"/>
            <a:ext cx="2880360" cy="256032"/>
          </a:xfrm>
          <a:prstGeom prst="rect">
            <a:avLst/>
          </a:prstGeom>
          <a:noFill/>
          <a:ln/>
        </p:spPr>
        <p:txBody>
          <a:bodyPr wrap="square" lIns="0" tIns="0" rIns="0" bIns="0" rtlCol="0" anchor="ctr">
            <a:normAutofit/>
          </a:bodyPr>
          <a:lstStyle/>
          <a:p>
            <a:pPr indent="0" marL="0">
              <a:buNone/>
            </a:pPr>
            <a:r>
              <a:rPr lang="en-US" sz="1350" dirty="0">
                <a:solidFill>
                  <a:srgbClr val="111827"/>
                </a:solidFill>
              </a:rPr>
              <a:t>tar emot systemhändelsen</a:t>
            </a:r>
            <a:endParaRPr lang="en-US" sz="1350" dirty="0"/>
          </a:p>
        </p:txBody>
      </p:sp>
      <p:sp>
        <p:nvSpPr>
          <p:cNvPr id="10" name="Shape 8"/>
          <p:cNvSpPr/>
          <p:nvPr/>
        </p:nvSpPr>
        <p:spPr>
          <a:xfrm>
            <a:off x="6537960" y="2121408"/>
            <a:ext cx="1600200" cy="292608"/>
          </a:xfrm>
          <a:prstGeom prst="roundRect">
            <a:avLst>
              <a:gd name="adj" fmla="val 15625"/>
            </a:avLst>
          </a:prstGeom>
          <a:solidFill>
            <a:srgbClr val="CCFBF1"/>
          </a:solidFill>
          <a:ln w="12700">
            <a:solidFill>
              <a:srgbClr val="CCFBF1"/>
            </a:solidFill>
            <a:prstDash val="solid"/>
          </a:ln>
        </p:spPr>
      </p:sp>
      <p:sp>
        <p:nvSpPr>
          <p:cNvPr id="11" name="Text 9"/>
          <p:cNvSpPr/>
          <p:nvPr/>
        </p:nvSpPr>
        <p:spPr>
          <a:xfrm>
            <a:off x="6611112" y="2157984"/>
            <a:ext cx="1453896" cy="201168"/>
          </a:xfrm>
          <a:prstGeom prst="rect">
            <a:avLst/>
          </a:prstGeom>
          <a:noFill/>
          <a:ln/>
        </p:spPr>
        <p:txBody>
          <a:bodyPr wrap="square" lIns="0" tIns="0" rIns="0" bIns="0" rtlCol="0" anchor="ctr">
            <a:normAutofit/>
          </a:bodyPr>
          <a:lstStyle/>
          <a:p>
            <a:pPr algn="ctr" indent="0" marL="0">
              <a:buNone/>
            </a:pPr>
            <a:r>
              <a:rPr lang="en-US" sz="1000" b="1" dirty="0">
                <a:solidFill>
                  <a:srgbClr val="0F766E"/>
                </a:solidFill>
              </a:rPr>
              <a:t>Expert</a:t>
            </a:r>
            <a:endParaRPr lang="en-US" sz="1000" dirty="0"/>
          </a:p>
        </p:txBody>
      </p:sp>
      <p:sp>
        <p:nvSpPr>
          <p:cNvPr id="12" name="Text 10"/>
          <p:cNvSpPr/>
          <p:nvPr/>
        </p:nvSpPr>
        <p:spPr>
          <a:xfrm>
            <a:off x="8321040" y="2139696"/>
            <a:ext cx="2880360" cy="256032"/>
          </a:xfrm>
          <a:prstGeom prst="rect">
            <a:avLst/>
          </a:prstGeom>
          <a:noFill/>
          <a:ln/>
        </p:spPr>
        <p:txBody>
          <a:bodyPr wrap="square" lIns="0" tIns="0" rIns="0" bIns="0" rtlCol="0" anchor="ctr">
            <a:normAutofit/>
          </a:bodyPr>
          <a:lstStyle/>
          <a:p>
            <a:pPr indent="0" marL="0">
              <a:buNone/>
            </a:pPr>
            <a:r>
              <a:rPr lang="en-US" sz="1350" dirty="0">
                <a:solidFill>
                  <a:srgbClr val="111827"/>
                </a:solidFill>
              </a:rPr>
              <a:t>Cart räknar total</a:t>
            </a:r>
            <a:endParaRPr lang="en-US" sz="1350" dirty="0"/>
          </a:p>
        </p:txBody>
      </p:sp>
      <p:sp>
        <p:nvSpPr>
          <p:cNvPr id="13" name="Shape 11"/>
          <p:cNvSpPr/>
          <p:nvPr/>
        </p:nvSpPr>
        <p:spPr>
          <a:xfrm>
            <a:off x="6537960" y="2871216"/>
            <a:ext cx="1600200" cy="292608"/>
          </a:xfrm>
          <a:prstGeom prst="roundRect">
            <a:avLst>
              <a:gd name="adj" fmla="val 15625"/>
            </a:avLst>
          </a:prstGeom>
          <a:solidFill>
            <a:srgbClr val="CCFBF1"/>
          </a:solidFill>
          <a:ln w="12700">
            <a:solidFill>
              <a:srgbClr val="CCFBF1"/>
            </a:solidFill>
            <a:prstDash val="solid"/>
          </a:ln>
        </p:spPr>
      </p:sp>
      <p:sp>
        <p:nvSpPr>
          <p:cNvPr id="14" name="Text 12"/>
          <p:cNvSpPr/>
          <p:nvPr/>
        </p:nvSpPr>
        <p:spPr>
          <a:xfrm>
            <a:off x="6611112" y="2907792"/>
            <a:ext cx="1453896" cy="201168"/>
          </a:xfrm>
          <a:prstGeom prst="rect">
            <a:avLst/>
          </a:prstGeom>
          <a:noFill/>
          <a:ln/>
        </p:spPr>
        <p:txBody>
          <a:bodyPr wrap="square" lIns="0" tIns="0" rIns="0" bIns="0" rtlCol="0" anchor="ctr">
            <a:normAutofit/>
          </a:bodyPr>
          <a:lstStyle/>
          <a:p>
            <a:pPr algn="ctr" indent="0" marL="0">
              <a:buNone/>
            </a:pPr>
            <a:r>
              <a:rPr lang="en-US" sz="1000" b="1" dirty="0">
                <a:solidFill>
                  <a:srgbClr val="0F766E"/>
                </a:solidFill>
              </a:rPr>
              <a:t>Creator</a:t>
            </a:r>
            <a:endParaRPr lang="en-US" sz="1000" dirty="0"/>
          </a:p>
        </p:txBody>
      </p:sp>
      <p:sp>
        <p:nvSpPr>
          <p:cNvPr id="15" name="Text 13"/>
          <p:cNvSpPr/>
          <p:nvPr/>
        </p:nvSpPr>
        <p:spPr>
          <a:xfrm>
            <a:off x="8321040" y="2889504"/>
            <a:ext cx="2880360" cy="256032"/>
          </a:xfrm>
          <a:prstGeom prst="rect">
            <a:avLst/>
          </a:prstGeom>
          <a:noFill/>
          <a:ln/>
        </p:spPr>
        <p:txBody>
          <a:bodyPr wrap="square" lIns="0" tIns="0" rIns="0" bIns="0" rtlCol="0" anchor="ctr">
            <a:normAutofit/>
          </a:bodyPr>
          <a:lstStyle/>
          <a:p>
            <a:pPr indent="0" marL="0">
              <a:buNone/>
            </a:pPr>
            <a:r>
              <a:rPr lang="en-US" sz="1350" dirty="0">
                <a:solidFill>
                  <a:srgbClr val="111827"/>
                </a:solidFill>
              </a:rPr>
              <a:t>Order skapar OrderLine</a:t>
            </a:r>
            <a:endParaRPr lang="en-US" sz="1350" dirty="0"/>
          </a:p>
        </p:txBody>
      </p:sp>
      <p:sp>
        <p:nvSpPr>
          <p:cNvPr id="16" name="Shape 14"/>
          <p:cNvSpPr/>
          <p:nvPr/>
        </p:nvSpPr>
        <p:spPr>
          <a:xfrm>
            <a:off x="6537960" y="3621024"/>
            <a:ext cx="1600200" cy="292608"/>
          </a:xfrm>
          <a:prstGeom prst="roundRect">
            <a:avLst>
              <a:gd name="adj" fmla="val 15625"/>
            </a:avLst>
          </a:prstGeom>
          <a:solidFill>
            <a:srgbClr val="CCFBF1"/>
          </a:solidFill>
          <a:ln w="12700">
            <a:solidFill>
              <a:srgbClr val="CCFBF1"/>
            </a:solidFill>
            <a:prstDash val="solid"/>
          </a:ln>
        </p:spPr>
      </p:sp>
      <p:sp>
        <p:nvSpPr>
          <p:cNvPr id="17" name="Text 15"/>
          <p:cNvSpPr/>
          <p:nvPr/>
        </p:nvSpPr>
        <p:spPr>
          <a:xfrm>
            <a:off x="6611112" y="3657600"/>
            <a:ext cx="1453896" cy="201168"/>
          </a:xfrm>
          <a:prstGeom prst="rect">
            <a:avLst/>
          </a:prstGeom>
          <a:noFill/>
          <a:ln/>
        </p:spPr>
        <p:txBody>
          <a:bodyPr wrap="square" lIns="0" tIns="0" rIns="0" bIns="0" rtlCol="0" anchor="ctr">
            <a:normAutofit/>
          </a:bodyPr>
          <a:lstStyle/>
          <a:p>
            <a:pPr algn="ctr" indent="0" marL="0">
              <a:buNone/>
            </a:pPr>
            <a:r>
              <a:rPr lang="en-US" sz="1000" b="1" dirty="0">
                <a:solidFill>
                  <a:srgbClr val="0F766E"/>
                </a:solidFill>
              </a:rPr>
              <a:t>Low Coupling</a:t>
            </a:r>
            <a:endParaRPr lang="en-US" sz="1000" dirty="0"/>
          </a:p>
        </p:txBody>
      </p:sp>
      <p:sp>
        <p:nvSpPr>
          <p:cNvPr id="18" name="Text 16"/>
          <p:cNvSpPr/>
          <p:nvPr/>
        </p:nvSpPr>
        <p:spPr>
          <a:xfrm>
            <a:off x="8321040" y="3639312"/>
            <a:ext cx="2880360" cy="256032"/>
          </a:xfrm>
          <a:prstGeom prst="rect">
            <a:avLst/>
          </a:prstGeom>
          <a:noFill/>
          <a:ln/>
        </p:spPr>
        <p:txBody>
          <a:bodyPr wrap="square" lIns="0" tIns="0" rIns="0" bIns="0" rtlCol="0" anchor="ctr">
            <a:normAutofit/>
          </a:bodyPr>
          <a:lstStyle/>
          <a:p>
            <a:pPr indent="0" marL="0">
              <a:buNone/>
            </a:pPr>
            <a:r>
              <a:rPr lang="en-US" sz="1350" dirty="0">
                <a:solidFill>
                  <a:srgbClr val="111827"/>
                </a:solidFill>
              </a:rPr>
              <a:t>interfaces mot infrastruktur</a:t>
            </a:r>
            <a:endParaRPr lang="en-US" sz="1350" dirty="0"/>
          </a:p>
        </p:txBody>
      </p:sp>
      <p:sp>
        <p:nvSpPr>
          <p:cNvPr id="19" name="Shape 17"/>
          <p:cNvSpPr/>
          <p:nvPr/>
        </p:nvSpPr>
        <p:spPr>
          <a:xfrm>
            <a:off x="6537960" y="4370832"/>
            <a:ext cx="1600200" cy="292608"/>
          </a:xfrm>
          <a:prstGeom prst="roundRect">
            <a:avLst>
              <a:gd name="adj" fmla="val 15625"/>
            </a:avLst>
          </a:prstGeom>
          <a:solidFill>
            <a:srgbClr val="CCFBF1"/>
          </a:solidFill>
          <a:ln w="12700">
            <a:solidFill>
              <a:srgbClr val="CCFBF1"/>
            </a:solidFill>
            <a:prstDash val="solid"/>
          </a:ln>
        </p:spPr>
      </p:sp>
      <p:sp>
        <p:nvSpPr>
          <p:cNvPr id="20" name="Text 18"/>
          <p:cNvSpPr/>
          <p:nvPr/>
        </p:nvSpPr>
        <p:spPr>
          <a:xfrm>
            <a:off x="6611112" y="4407408"/>
            <a:ext cx="1453896" cy="201168"/>
          </a:xfrm>
          <a:prstGeom prst="rect">
            <a:avLst/>
          </a:prstGeom>
          <a:noFill/>
          <a:ln/>
        </p:spPr>
        <p:txBody>
          <a:bodyPr wrap="square" lIns="0" tIns="0" rIns="0" bIns="0" rtlCol="0" anchor="ctr">
            <a:normAutofit/>
          </a:bodyPr>
          <a:lstStyle/>
          <a:p>
            <a:pPr algn="ctr" indent="0" marL="0">
              <a:buNone/>
            </a:pPr>
            <a:r>
              <a:rPr lang="en-US" sz="1000" b="1" dirty="0">
                <a:solidFill>
                  <a:srgbClr val="0F766E"/>
                </a:solidFill>
              </a:rPr>
              <a:t>High Cohesion</a:t>
            </a:r>
            <a:endParaRPr lang="en-US" sz="1000" dirty="0"/>
          </a:p>
        </p:txBody>
      </p:sp>
      <p:sp>
        <p:nvSpPr>
          <p:cNvPr id="21" name="Text 19"/>
          <p:cNvSpPr/>
          <p:nvPr/>
        </p:nvSpPr>
        <p:spPr>
          <a:xfrm>
            <a:off x="8321040" y="4389120"/>
            <a:ext cx="2880360" cy="256032"/>
          </a:xfrm>
          <a:prstGeom prst="rect">
            <a:avLst/>
          </a:prstGeom>
          <a:noFill/>
          <a:ln/>
        </p:spPr>
        <p:txBody>
          <a:bodyPr wrap="square" lIns="0" tIns="0" rIns="0" bIns="0" rtlCol="0" anchor="ctr">
            <a:normAutofit/>
          </a:bodyPr>
          <a:lstStyle/>
          <a:p>
            <a:pPr indent="0" marL="0">
              <a:buNone/>
            </a:pPr>
            <a:r>
              <a:rPr lang="en-US" sz="1350" dirty="0">
                <a:solidFill>
                  <a:srgbClr val="111827"/>
                </a:solidFill>
              </a:rPr>
              <a:t>service koordinerar use caset</a:t>
            </a:r>
            <a:endParaRPr lang="en-US" sz="1350" dirty="0"/>
          </a:p>
        </p:txBody>
      </p:sp>
      <p:sp>
        <p:nvSpPr>
          <p:cNvPr id="22" name="Shape 20"/>
          <p:cNvSpPr/>
          <p:nvPr/>
        </p:nvSpPr>
        <p:spPr>
          <a:xfrm>
            <a:off x="6537960" y="5120640"/>
            <a:ext cx="1600200" cy="292608"/>
          </a:xfrm>
          <a:prstGeom prst="roundRect">
            <a:avLst>
              <a:gd name="adj" fmla="val 15625"/>
            </a:avLst>
          </a:prstGeom>
          <a:solidFill>
            <a:srgbClr val="CCFBF1"/>
          </a:solidFill>
          <a:ln w="12700">
            <a:solidFill>
              <a:srgbClr val="CCFBF1"/>
            </a:solidFill>
            <a:prstDash val="solid"/>
          </a:ln>
        </p:spPr>
      </p:sp>
      <p:sp>
        <p:nvSpPr>
          <p:cNvPr id="23" name="Text 21"/>
          <p:cNvSpPr/>
          <p:nvPr/>
        </p:nvSpPr>
        <p:spPr>
          <a:xfrm>
            <a:off x="6611112" y="5157216"/>
            <a:ext cx="1453896" cy="201168"/>
          </a:xfrm>
          <a:prstGeom prst="rect">
            <a:avLst/>
          </a:prstGeom>
          <a:noFill/>
          <a:ln/>
        </p:spPr>
        <p:txBody>
          <a:bodyPr wrap="square" lIns="0" tIns="0" rIns="0" bIns="0" rtlCol="0" anchor="ctr">
            <a:normAutofit/>
          </a:bodyPr>
          <a:lstStyle/>
          <a:p>
            <a:pPr algn="ctr" indent="0" marL="0">
              <a:buNone/>
            </a:pPr>
            <a:r>
              <a:rPr lang="en-US" sz="1000" b="1" dirty="0">
                <a:solidFill>
                  <a:srgbClr val="0F766E"/>
                </a:solidFill>
              </a:rPr>
              <a:t>Protected Variations</a:t>
            </a:r>
            <a:endParaRPr lang="en-US" sz="1000" dirty="0"/>
          </a:p>
        </p:txBody>
      </p:sp>
      <p:sp>
        <p:nvSpPr>
          <p:cNvPr id="24" name="Text 22"/>
          <p:cNvSpPr/>
          <p:nvPr/>
        </p:nvSpPr>
        <p:spPr>
          <a:xfrm>
            <a:off x="8321040" y="5138928"/>
            <a:ext cx="2880360" cy="256032"/>
          </a:xfrm>
          <a:prstGeom prst="rect">
            <a:avLst/>
          </a:prstGeom>
          <a:noFill/>
          <a:ln/>
        </p:spPr>
        <p:txBody>
          <a:bodyPr wrap="square" lIns="0" tIns="0" rIns="0" bIns="0" rtlCol="0" anchor="ctr">
            <a:normAutofit/>
          </a:bodyPr>
          <a:lstStyle/>
          <a:p>
            <a:pPr indent="0" marL="0">
              <a:buNone/>
            </a:pPr>
            <a:r>
              <a:rPr lang="en-US" sz="1350" dirty="0">
                <a:solidFill>
                  <a:srgbClr val="111827"/>
                </a:solidFill>
              </a:rPr>
              <a:t>provider / DB bakom gränser</a:t>
            </a:r>
            <a:endParaRPr lang="en-US" sz="135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Övning: nytt krav</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Motivera ansvar — inte bara rita fler klasser</a:t>
            </a:r>
            <a:endParaRPr lang="en-US" sz="1300" dirty="0"/>
          </a:p>
        </p:txBody>
      </p:sp>
      <p:sp>
        <p:nvSpPr>
          <p:cNvPr id="4" name="Shape 2"/>
          <p:cNvSpPr/>
          <p:nvPr/>
        </p:nvSpPr>
        <p:spPr>
          <a:xfrm>
            <a:off x="777240" y="1234440"/>
            <a:ext cx="10652760" cy="1234440"/>
          </a:xfrm>
          <a:prstGeom prst="roundRect">
            <a:avLst>
              <a:gd name="adj" fmla="val 4444"/>
            </a:avLst>
          </a:prstGeom>
          <a:solidFill>
            <a:srgbClr val="FFEDD5"/>
          </a:solidFill>
          <a:ln w="12700">
            <a:solidFill>
              <a:srgbClr val="FFEDD5"/>
            </a:solidFill>
            <a:prstDash val="solid"/>
          </a:ln>
        </p:spPr>
      </p:sp>
      <p:sp>
        <p:nvSpPr>
          <p:cNvPr id="5" name="Text 3"/>
          <p:cNvSpPr/>
          <p:nvPr/>
        </p:nvSpPr>
        <p:spPr>
          <a:xfrm>
            <a:off x="914400" y="1344168"/>
            <a:ext cx="10378440" cy="228600"/>
          </a:xfrm>
          <a:prstGeom prst="rect">
            <a:avLst/>
          </a:prstGeom>
          <a:noFill/>
          <a:ln/>
        </p:spPr>
        <p:txBody>
          <a:bodyPr wrap="square" lIns="0" tIns="0" rIns="0" bIns="0" rtlCol="0" anchor="ctr">
            <a:normAutofit/>
          </a:bodyPr>
          <a:lstStyle/>
          <a:p>
            <a:pPr indent="0" marL="0">
              <a:buNone/>
            </a:pPr>
            <a:r>
              <a:rPr lang="en-US" sz="1300" b="1" dirty="0">
                <a:solidFill>
                  <a:srgbClr val="C2410C"/>
                </a:solidFill>
              </a:rPr>
              <a:t>Nytt krav</a:t>
            </a:r>
            <a:endParaRPr lang="en-US" sz="1300" dirty="0"/>
          </a:p>
        </p:txBody>
      </p:sp>
      <p:sp>
        <p:nvSpPr>
          <p:cNvPr id="6" name="Text 4"/>
          <p:cNvSpPr/>
          <p:nvPr/>
        </p:nvSpPr>
        <p:spPr>
          <a:xfrm>
            <a:off x="914400" y="1627632"/>
            <a:ext cx="10378440" cy="758952"/>
          </a:xfrm>
          <a:prstGeom prst="rect">
            <a:avLst/>
          </a:prstGeom>
          <a:noFill/>
          <a:ln/>
        </p:spPr>
        <p:txBody>
          <a:bodyPr wrap="square" lIns="0" tIns="0" rIns="0" bIns="0" rtlCol="0" anchor="t">
            <a:normAutofit/>
          </a:bodyPr>
          <a:lstStyle/>
          <a:p>
            <a:pPr indent="0" marL="0">
              <a:buNone/>
            </a:pPr>
            <a:r>
              <a:rPr lang="en-US" sz="1400" dirty="0">
                <a:solidFill>
                  <a:srgbClr val="111827"/>
                </a:solidFill>
              </a:rPr>
              <a:t>“Kunden kan ange en kampanjkod. Vissa koder ger 10 %, andra fri frakt. Efter lyckad order ska både e-post och analytics uppdateras.”</a:t>
            </a:r>
            <a:endParaRPr lang="en-US" sz="1400" dirty="0"/>
          </a:p>
        </p:txBody>
      </p:sp>
      <p:sp>
        <p:nvSpPr>
          <p:cNvPr id="7" name="Text 5"/>
          <p:cNvSpPr/>
          <p:nvPr/>
        </p:nvSpPr>
        <p:spPr>
          <a:xfrm>
            <a:off x="868680" y="2788920"/>
            <a:ext cx="10515600" cy="2743200"/>
          </a:xfrm>
          <a:prstGeom prst="rect">
            <a:avLst/>
          </a:prstGeom>
          <a:noFill/>
          <a:ln/>
        </p:spPr>
        <p:txBody>
          <a:bodyPr wrap="square" lIns="508" tIns="508" rIns="508" bIns="508" rtlCol="0" anchor="t">
            <a:normAutofit/>
          </a:bodyPr>
          <a:lstStyle/>
          <a:p>
            <a:pPr marL="228600" indent="-228600">
              <a:buSzPct val="100000"/>
              <a:buChar char="•"/>
            </a:pPr>
            <a:r>
              <a:rPr lang="en-US" sz="1750" dirty="0">
                <a:solidFill>
                  <a:srgbClr val="111827"/>
                </a:solidFill>
              </a:rPr>
              <a:t>Vilka nya eller ändrade systemhändelser syns i SSD:t?</a:t>
            </a:r>
            <a:endParaRPr lang="en-US" sz="1750" dirty="0"/>
          </a:p>
          <a:p>
            <a:pPr marL="228600" indent="-228600">
              <a:buSzPct val="100000"/>
              <a:buChar char="•"/>
            </a:pPr>
            <a:r>
              <a:rPr lang="en-US" sz="1750" dirty="0">
                <a:solidFill>
                  <a:srgbClr val="111827"/>
                </a:solidFill>
              </a:rPr>
              <a:t>Vem är Information Expert för rabattens beräkning?</a:t>
            </a:r>
            <a:endParaRPr lang="en-US" sz="1750" dirty="0"/>
          </a:p>
          <a:p>
            <a:pPr marL="228600" indent="-228600">
              <a:buSzPct val="100000"/>
              <a:buChar char="•"/>
            </a:pPr>
            <a:r>
              <a:rPr lang="en-US" sz="1750" dirty="0">
                <a:solidFill>
                  <a:srgbClr val="111827"/>
                </a:solidFill>
              </a:rPr>
              <a:t>Var finns variation som talar för Polymorphism / Protected Variations?</a:t>
            </a:r>
            <a:endParaRPr lang="en-US" sz="1750" dirty="0"/>
          </a:p>
          <a:p>
            <a:pPr marL="228600" indent="-228600">
              <a:buSzPct val="100000"/>
              <a:buChar char="•"/>
            </a:pPr>
            <a:r>
              <a:rPr lang="en-US" sz="1750" dirty="0">
                <a:solidFill>
                  <a:srgbClr val="111827"/>
                </a:solidFill>
              </a:rPr>
              <a:t>Behöver checkout känna både e-post och analytics direkt?</a:t>
            </a:r>
            <a:endParaRPr lang="en-US" sz="1750" dirty="0"/>
          </a:p>
          <a:p>
            <a:pPr marL="228600" indent="-228600">
              <a:buSzPct val="100000"/>
              <a:buChar char="•"/>
            </a:pPr>
            <a:r>
              <a:rPr lang="en-US" sz="1750" dirty="0">
                <a:solidFill>
                  <a:srgbClr val="111827"/>
                </a:solidFill>
              </a:rPr>
              <a:t>Vilka objekt är domänobjekt och vilka är Pure Fabrications?</a:t>
            </a:r>
            <a:endParaRPr lang="en-US" sz="1750" dirty="0"/>
          </a:p>
          <a:p>
            <a:pPr marL="228600" indent="-228600">
              <a:buSzPct val="100000"/>
              <a:buChar char="•"/>
            </a:pPr>
            <a:r>
              <a:rPr lang="en-US" sz="1750" dirty="0">
                <a:solidFill>
                  <a:srgbClr val="111827"/>
                </a:solidFill>
              </a:rPr>
              <a:t>Var riskerar vi låg cohesion eller hög coupling?</a:t>
            </a:r>
            <a:endParaRPr lang="en-US" sz="175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Sammanfattning</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Från analys till design med ansvar i fokus</a:t>
            </a:r>
            <a:endParaRPr lang="en-US" sz="1300" dirty="0"/>
          </a:p>
        </p:txBody>
      </p:sp>
      <p:sp>
        <p:nvSpPr>
          <p:cNvPr id="4" name="Shape 2"/>
          <p:cNvSpPr/>
          <p:nvPr/>
        </p:nvSpPr>
        <p:spPr>
          <a:xfrm>
            <a:off x="731520" y="1161288"/>
            <a:ext cx="384048" cy="384048"/>
          </a:xfrm>
          <a:prstGeom prst="ellipse">
            <a:avLst/>
          </a:prstGeom>
          <a:solidFill>
            <a:srgbClr val="0F766E"/>
          </a:solidFill>
          <a:ln w="12700">
            <a:solidFill>
              <a:srgbClr val="0F766E"/>
            </a:solidFill>
            <a:prstDash val="solid"/>
          </a:ln>
        </p:spPr>
      </p:sp>
      <p:sp>
        <p:nvSpPr>
          <p:cNvPr id="5" name="Text 3"/>
          <p:cNvSpPr/>
          <p:nvPr/>
        </p:nvSpPr>
        <p:spPr>
          <a:xfrm>
            <a:off x="731520" y="1243584"/>
            <a:ext cx="384048" cy="164592"/>
          </a:xfrm>
          <a:prstGeom prst="rect">
            <a:avLst/>
          </a:prstGeom>
          <a:noFill/>
          <a:ln/>
        </p:spPr>
        <p:txBody>
          <a:bodyPr wrap="square" lIns="0" tIns="0" rIns="0" bIns="0" rtlCol="0" anchor="ctr"/>
          <a:lstStyle/>
          <a:p>
            <a:pPr algn="ctr" indent="0" marL="0">
              <a:buNone/>
            </a:pPr>
            <a:r>
              <a:rPr lang="en-US" sz="1050" b="1" dirty="0">
                <a:solidFill>
                  <a:srgbClr val="FFFFFF"/>
                </a:solidFill>
              </a:rPr>
              <a:t>1</a:t>
            </a:r>
            <a:endParaRPr lang="en-US" sz="1050" dirty="0"/>
          </a:p>
        </p:txBody>
      </p:sp>
      <p:sp>
        <p:nvSpPr>
          <p:cNvPr id="6" name="Text 4"/>
          <p:cNvSpPr/>
          <p:nvPr/>
        </p:nvSpPr>
        <p:spPr>
          <a:xfrm>
            <a:off x="1325880" y="1143000"/>
            <a:ext cx="9966960" cy="438912"/>
          </a:xfrm>
          <a:prstGeom prst="rect">
            <a:avLst/>
          </a:prstGeom>
          <a:noFill/>
          <a:ln/>
        </p:spPr>
        <p:txBody>
          <a:bodyPr wrap="square" lIns="0" tIns="0" rIns="0" bIns="0" rtlCol="0" anchor="ctr">
            <a:normAutofit/>
          </a:bodyPr>
          <a:lstStyle/>
          <a:p>
            <a:pPr indent="0" marL="0">
              <a:buNone/>
            </a:pPr>
            <a:r>
              <a:rPr lang="en-US" sz="1700" dirty="0">
                <a:solidFill>
                  <a:srgbClr val="111827"/>
                </a:solidFill>
              </a:rPr>
              <a:t>Utgå från krav, domänmodell och SSD — inte från tekniska klasser.</a:t>
            </a:r>
            <a:endParaRPr lang="en-US" sz="1700" dirty="0"/>
          </a:p>
        </p:txBody>
      </p:sp>
      <p:sp>
        <p:nvSpPr>
          <p:cNvPr id="7" name="Shape 5"/>
          <p:cNvSpPr/>
          <p:nvPr/>
        </p:nvSpPr>
        <p:spPr>
          <a:xfrm>
            <a:off x="731520" y="1856232"/>
            <a:ext cx="384048" cy="384048"/>
          </a:xfrm>
          <a:prstGeom prst="ellipse">
            <a:avLst/>
          </a:prstGeom>
          <a:solidFill>
            <a:srgbClr val="0F766E"/>
          </a:solidFill>
          <a:ln w="12700">
            <a:solidFill>
              <a:srgbClr val="0F766E"/>
            </a:solidFill>
            <a:prstDash val="solid"/>
          </a:ln>
        </p:spPr>
      </p:sp>
      <p:sp>
        <p:nvSpPr>
          <p:cNvPr id="8" name="Text 6"/>
          <p:cNvSpPr/>
          <p:nvPr/>
        </p:nvSpPr>
        <p:spPr>
          <a:xfrm>
            <a:off x="731520" y="1938528"/>
            <a:ext cx="384048" cy="164592"/>
          </a:xfrm>
          <a:prstGeom prst="rect">
            <a:avLst/>
          </a:prstGeom>
          <a:noFill/>
          <a:ln/>
        </p:spPr>
        <p:txBody>
          <a:bodyPr wrap="square" lIns="0" tIns="0" rIns="0" bIns="0" rtlCol="0" anchor="ctr"/>
          <a:lstStyle/>
          <a:p>
            <a:pPr algn="ctr" indent="0" marL="0">
              <a:buNone/>
            </a:pPr>
            <a:r>
              <a:rPr lang="en-US" sz="1050" b="1" dirty="0">
                <a:solidFill>
                  <a:srgbClr val="FFFFFF"/>
                </a:solidFill>
              </a:rPr>
              <a:t>2</a:t>
            </a:r>
            <a:endParaRPr lang="en-US" sz="1050" dirty="0"/>
          </a:p>
        </p:txBody>
      </p:sp>
      <p:sp>
        <p:nvSpPr>
          <p:cNvPr id="9" name="Text 7"/>
          <p:cNvSpPr/>
          <p:nvPr/>
        </p:nvSpPr>
        <p:spPr>
          <a:xfrm>
            <a:off x="1325880" y="1837944"/>
            <a:ext cx="9966960" cy="438912"/>
          </a:xfrm>
          <a:prstGeom prst="rect">
            <a:avLst/>
          </a:prstGeom>
          <a:noFill/>
          <a:ln/>
        </p:spPr>
        <p:txBody>
          <a:bodyPr wrap="square" lIns="0" tIns="0" rIns="0" bIns="0" rtlCol="0" anchor="ctr">
            <a:normAutofit/>
          </a:bodyPr>
          <a:lstStyle/>
          <a:p>
            <a:pPr indent="0" marL="0">
              <a:buNone/>
            </a:pPr>
            <a:r>
              <a:rPr lang="en-US" sz="1700" dirty="0">
                <a:solidFill>
                  <a:srgbClr val="111827"/>
                </a:solidFill>
              </a:rPr>
              <a:t>Ta en systemhändelse i taget och fråga vem som ska få ansvar.</a:t>
            </a:r>
            <a:endParaRPr lang="en-US" sz="1700" dirty="0"/>
          </a:p>
        </p:txBody>
      </p:sp>
      <p:sp>
        <p:nvSpPr>
          <p:cNvPr id="10" name="Shape 8"/>
          <p:cNvSpPr/>
          <p:nvPr/>
        </p:nvSpPr>
        <p:spPr>
          <a:xfrm>
            <a:off x="731520" y="2551176"/>
            <a:ext cx="384048" cy="384048"/>
          </a:xfrm>
          <a:prstGeom prst="ellipse">
            <a:avLst/>
          </a:prstGeom>
          <a:solidFill>
            <a:srgbClr val="0F766E"/>
          </a:solidFill>
          <a:ln w="12700">
            <a:solidFill>
              <a:srgbClr val="0F766E"/>
            </a:solidFill>
            <a:prstDash val="solid"/>
          </a:ln>
        </p:spPr>
      </p:sp>
      <p:sp>
        <p:nvSpPr>
          <p:cNvPr id="11" name="Text 9"/>
          <p:cNvSpPr/>
          <p:nvPr/>
        </p:nvSpPr>
        <p:spPr>
          <a:xfrm>
            <a:off x="731520" y="2633472"/>
            <a:ext cx="384048" cy="164592"/>
          </a:xfrm>
          <a:prstGeom prst="rect">
            <a:avLst/>
          </a:prstGeom>
          <a:noFill/>
          <a:ln/>
        </p:spPr>
        <p:txBody>
          <a:bodyPr wrap="square" lIns="0" tIns="0" rIns="0" bIns="0" rtlCol="0" anchor="ctr"/>
          <a:lstStyle/>
          <a:p>
            <a:pPr algn="ctr" indent="0" marL="0">
              <a:buNone/>
            </a:pPr>
            <a:r>
              <a:rPr lang="en-US" sz="1050" b="1" dirty="0">
                <a:solidFill>
                  <a:srgbClr val="FFFFFF"/>
                </a:solidFill>
              </a:rPr>
              <a:t>3</a:t>
            </a:r>
            <a:endParaRPr lang="en-US" sz="1050" dirty="0"/>
          </a:p>
        </p:txBody>
      </p:sp>
      <p:sp>
        <p:nvSpPr>
          <p:cNvPr id="12" name="Text 10"/>
          <p:cNvSpPr/>
          <p:nvPr/>
        </p:nvSpPr>
        <p:spPr>
          <a:xfrm>
            <a:off x="1325880" y="2532888"/>
            <a:ext cx="9966960" cy="438912"/>
          </a:xfrm>
          <a:prstGeom prst="rect">
            <a:avLst/>
          </a:prstGeom>
          <a:noFill/>
          <a:ln/>
        </p:spPr>
        <p:txBody>
          <a:bodyPr wrap="square" lIns="0" tIns="0" rIns="0" bIns="0" rtlCol="0" anchor="ctr">
            <a:normAutofit/>
          </a:bodyPr>
          <a:lstStyle/>
          <a:p>
            <a:pPr indent="0" marL="0">
              <a:buNone/>
            </a:pPr>
            <a:r>
              <a:rPr lang="en-US" sz="1700" dirty="0">
                <a:solidFill>
                  <a:srgbClr val="111827"/>
                </a:solidFill>
              </a:rPr>
              <a:t>Expert, Creator och Controller hjälper oss placera ansvar.</a:t>
            </a:r>
            <a:endParaRPr lang="en-US" sz="1700" dirty="0"/>
          </a:p>
        </p:txBody>
      </p:sp>
      <p:sp>
        <p:nvSpPr>
          <p:cNvPr id="13" name="Shape 11"/>
          <p:cNvSpPr/>
          <p:nvPr/>
        </p:nvSpPr>
        <p:spPr>
          <a:xfrm>
            <a:off x="731520" y="3246120"/>
            <a:ext cx="384048" cy="384048"/>
          </a:xfrm>
          <a:prstGeom prst="ellipse">
            <a:avLst/>
          </a:prstGeom>
          <a:solidFill>
            <a:srgbClr val="0F766E"/>
          </a:solidFill>
          <a:ln w="12700">
            <a:solidFill>
              <a:srgbClr val="0F766E"/>
            </a:solidFill>
            <a:prstDash val="solid"/>
          </a:ln>
        </p:spPr>
      </p:sp>
      <p:sp>
        <p:nvSpPr>
          <p:cNvPr id="14" name="Text 12"/>
          <p:cNvSpPr/>
          <p:nvPr/>
        </p:nvSpPr>
        <p:spPr>
          <a:xfrm>
            <a:off x="731520" y="3328416"/>
            <a:ext cx="384048" cy="164592"/>
          </a:xfrm>
          <a:prstGeom prst="rect">
            <a:avLst/>
          </a:prstGeom>
          <a:noFill/>
          <a:ln/>
        </p:spPr>
        <p:txBody>
          <a:bodyPr wrap="square" lIns="0" tIns="0" rIns="0" bIns="0" rtlCol="0" anchor="ctr"/>
          <a:lstStyle/>
          <a:p>
            <a:pPr algn="ctr" indent="0" marL="0">
              <a:buNone/>
            </a:pPr>
            <a:r>
              <a:rPr lang="en-US" sz="1050" b="1" dirty="0">
                <a:solidFill>
                  <a:srgbClr val="FFFFFF"/>
                </a:solidFill>
              </a:rPr>
              <a:t>4</a:t>
            </a:r>
            <a:endParaRPr lang="en-US" sz="1050" dirty="0"/>
          </a:p>
        </p:txBody>
      </p:sp>
      <p:sp>
        <p:nvSpPr>
          <p:cNvPr id="15" name="Text 13"/>
          <p:cNvSpPr/>
          <p:nvPr/>
        </p:nvSpPr>
        <p:spPr>
          <a:xfrm>
            <a:off x="1325880" y="3227832"/>
            <a:ext cx="9966960" cy="438912"/>
          </a:xfrm>
          <a:prstGeom prst="rect">
            <a:avLst/>
          </a:prstGeom>
          <a:noFill/>
          <a:ln/>
        </p:spPr>
        <p:txBody>
          <a:bodyPr wrap="square" lIns="0" tIns="0" rIns="0" bIns="0" rtlCol="0" anchor="ctr">
            <a:normAutofit/>
          </a:bodyPr>
          <a:lstStyle/>
          <a:p>
            <a:pPr indent="0" marL="0">
              <a:buNone/>
            </a:pPr>
            <a:r>
              <a:rPr lang="en-US" sz="1700" dirty="0">
                <a:solidFill>
                  <a:srgbClr val="111827"/>
                </a:solidFill>
              </a:rPr>
              <a:t>Low Coupling och High Cohesion hjälper oss bedöma designkvalitet.</a:t>
            </a:r>
            <a:endParaRPr lang="en-US" sz="1700" dirty="0"/>
          </a:p>
        </p:txBody>
      </p:sp>
      <p:sp>
        <p:nvSpPr>
          <p:cNvPr id="16" name="Shape 14"/>
          <p:cNvSpPr/>
          <p:nvPr/>
        </p:nvSpPr>
        <p:spPr>
          <a:xfrm>
            <a:off x="731520" y="3941064"/>
            <a:ext cx="384048" cy="384048"/>
          </a:xfrm>
          <a:prstGeom prst="ellipse">
            <a:avLst/>
          </a:prstGeom>
          <a:solidFill>
            <a:srgbClr val="0F766E"/>
          </a:solidFill>
          <a:ln w="12700">
            <a:solidFill>
              <a:srgbClr val="0F766E"/>
            </a:solidFill>
            <a:prstDash val="solid"/>
          </a:ln>
        </p:spPr>
      </p:sp>
      <p:sp>
        <p:nvSpPr>
          <p:cNvPr id="17" name="Text 15"/>
          <p:cNvSpPr/>
          <p:nvPr/>
        </p:nvSpPr>
        <p:spPr>
          <a:xfrm>
            <a:off x="731520" y="4023360"/>
            <a:ext cx="384048" cy="164592"/>
          </a:xfrm>
          <a:prstGeom prst="rect">
            <a:avLst/>
          </a:prstGeom>
          <a:noFill/>
          <a:ln/>
        </p:spPr>
        <p:txBody>
          <a:bodyPr wrap="square" lIns="0" tIns="0" rIns="0" bIns="0" rtlCol="0" anchor="ctr"/>
          <a:lstStyle/>
          <a:p>
            <a:pPr algn="ctr" indent="0" marL="0">
              <a:buNone/>
            </a:pPr>
            <a:r>
              <a:rPr lang="en-US" sz="1050" b="1" dirty="0">
                <a:solidFill>
                  <a:srgbClr val="FFFFFF"/>
                </a:solidFill>
              </a:rPr>
              <a:t>5</a:t>
            </a:r>
            <a:endParaRPr lang="en-US" sz="1050" dirty="0"/>
          </a:p>
        </p:txBody>
      </p:sp>
      <p:sp>
        <p:nvSpPr>
          <p:cNvPr id="18" name="Text 16"/>
          <p:cNvSpPr/>
          <p:nvPr/>
        </p:nvSpPr>
        <p:spPr>
          <a:xfrm>
            <a:off x="1325880" y="3922776"/>
            <a:ext cx="9966960" cy="438912"/>
          </a:xfrm>
          <a:prstGeom prst="rect">
            <a:avLst/>
          </a:prstGeom>
          <a:noFill/>
          <a:ln/>
        </p:spPr>
        <p:txBody>
          <a:bodyPr wrap="square" lIns="0" tIns="0" rIns="0" bIns="0" rtlCol="0" anchor="ctr">
            <a:normAutofit/>
          </a:bodyPr>
          <a:lstStyle/>
          <a:p>
            <a:pPr indent="0" marL="0">
              <a:buNone/>
            </a:pPr>
            <a:r>
              <a:rPr lang="en-US" sz="1700" dirty="0">
                <a:solidFill>
                  <a:srgbClr val="111827"/>
                </a:solidFill>
              </a:rPr>
              <a:t>Polymorphism, Indirection och Protected Variations hanterar förändring.</a:t>
            </a:r>
            <a:endParaRPr lang="en-US" sz="1700" dirty="0"/>
          </a:p>
        </p:txBody>
      </p:sp>
      <p:sp>
        <p:nvSpPr>
          <p:cNvPr id="19" name="Shape 17"/>
          <p:cNvSpPr/>
          <p:nvPr/>
        </p:nvSpPr>
        <p:spPr>
          <a:xfrm>
            <a:off x="731520" y="4636008"/>
            <a:ext cx="384048" cy="384048"/>
          </a:xfrm>
          <a:prstGeom prst="ellipse">
            <a:avLst/>
          </a:prstGeom>
          <a:solidFill>
            <a:srgbClr val="0F766E"/>
          </a:solidFill>
          <a:ln w="12700">
            <a:solidFill>
              <a:srgbClr val="0F766E"/>
            </a:solidFill>
            <a:prstDash val="solid"/>
          </a:ln>
        </p:spPr>
      </p:sp>
      <p:sp>
        <p:nvSpPr>
          <p:cNvPr id="20" name="Text 18"/>
          <p:cNvSpPr/>
          <p:nvPr/>
        </p:nvSpPr>
        <p:spPr>
          <a:xfrm>
            <a:off x="731520" y="4718304"/>
            <a:ext cx="384048" cy="164592"/>
          </a:xfrm>
          <a:prstGeom prst="rect">
            <a:avLst/>
          </a:prstGeom>
          <a:noFill/>
          <a:ln/>
        </p:spPr>
        <p:txBody>
          <a:bodyPr wrap="square" lIns="0" tIns="0" rIns="0" bIns="0" rtlCol="0" anchor="ctr"/>
          <a:lstStyle/>
          <a:p>
            <a:pPr algn="ctr" indent="0" marL="0">
              <a:buNone/>
            </a:pPr>
            <a:r>
              <a:rPr lang="en-US" sz="1050" b="1" dirty="0">
                <a:solidFill>
                  <a:srgbClr val="FFFFFF"/>
                </a:solidFill>
              </a:rPr>
              <a:t>6</a:t>
            </a:r>
            <a:endParaRPr lang="en-US" sz="1050" dirty="0"/>
          </a:p>
        </p:txBody>
      </p:sp>
      <p:sp>
        <p:nvSpPr>
          <p:cNvPr id="21" name="Text 19"/>
          <p:cNvSpPr/>
          <p:nvPr/>
        </p:nvSpPr>
        <p:spPr>
          <a:xfrm>
            <a:off x="1325880" y="4617720"/>
            <a:ext cx="9966960" cy="438912"/>
          </a:xfrm>
          <a:prstGeom prst="rect">
            <a:avLst/>
          </a:prstGeom>
          <a:noFill/>
          <a:ln/>
        </p:spPr>
        <p:txBody>
          <a:bodyPr wrap="square" lIns="0" tIns="0" rIns="0" bIns="0" rtlCol="0" anchor="ctr">
            <a:normAutofit/>
          </a:bodyPr>
          <a:lstStyle/>
          <a:p>
            <a:pPr indent="0" marL="0">
              <a:buNone/>
            </a:pPr>
            <a:r>
              <a:rPr lang="en-US" sz="1700" dirty="0">
                <a:solidFill>
                  <a:srgbClr val="111827"/>
                </a:solidFill>
              </a:rPr>
              <a:t>Pure Fabrication tillåter tekniska objekt när domänen inte räcker.</a:t>
            </a:r>
            <a:endParaRPr lang="en-US" sz="1700" dirty="0"/>
          </a:p>
        </p:txBody>
      </p:sp>
      <p:sp>
        <p:nvSpPr>
          <p:cNvPr id="22" name="Shape 20"/>
          <p:cNvSpPr/>
          <p:nvPr/>
        </p:nvSpPr>
        <p:spPr>
          <a:xfrm>
            <a:off x="731520" y="5330952"/>
            <a:ext cx="384048" cy="384048"/>
          </a:xfrm>
          <a:prstGeom prst="ellipse">
            <a:avLst/>
          </a:prstGeom>
          <a:solidFill>
            <a:srgbClr val="0F766E"/>
          </a:solidFill>
          <a:ln w="12700">
            <a:solidFill>
              <a:srgbClr val="0F766E"/>
            </a:solidFill>
            <a:prstDash val="solid"/>
          </a:ln>
        </p:spPr>
      </p:sp>
      <p:sp>
        <p:nvSpPr>
          <p:cNvPr id="23" name="Text 21"/>
          <p:cNvSpPr/>
          <p:nvPr/>
        </p:nvSpPr>
        <p:spPr>
          <a:xfrm>
            <a:off x="731520" y="5413248"/>
            <a:ext cx="384048" cy="164592"/>
          </a:xfrm>
          <a:prstGeom prst="rect">
            <a:avLst/>
          </a:prstGeom>
          <a:noFill/>
          <a:ln/>
        </p:spPr>
        <p:txBody>
          <a:bodyPr wrap="square" lIns="0" tIns="0" rIns="0" bIns="0" rtlCol="0" anchor="ctr"/>
          <a:lstStyle/>
          <a:p>
            <a:pPr algn="ctr" indent="0" marL="0">
              <a:buNone/>
            </a:pPr>
            <a:r>
              <a:rPr lang="en-US" sz="1050" b="1" dirty="0">
                <a:solidFill>
                  <a:srgbClr val="FFFFFF"/>
                </a:solidFill>
              </a:rPr>
              <a:t>7</a:t>
            </a:r>
            <a:endParaRPr lang="en-US" sz="1050" dirty="0"/>
          </a:p>
        </p:txBody>
      </p:sp>
      <p:sp>
        <p:nvSpPr>
          <p:cNvPr id="24" name="Text 22"/>
          <p:cNvSpPr/>
          <p:nvPr/>
        </p:nvSpPr>
        <p:spPr>
          <a:xfrm>
            <a:off x="1325880" y="5312664"/>
            <a:ext cx="9966960" cy="438912"/>
          </a:xfrm>
          <a:prstGeom prst="rect">
            <a:avLst/>
          </a:prstGeom>
          <a:noFill/>
          <a:ln/>
        </p:spPr>
        <p:txBody>
          <a:bodyPr wrap="square" lIns="0" tIns="0" rIns="0" bIns="0" rtlCol="0" anchor="ctr">
            <a:normAutofit/>
          </a:bodyPr>
          <a:lstStyle/>
          <a:p>
            <a:pPr indent="0" marL="0">
              <a:buNone/>
            </a:pPr>
            <a:r>
              <a:rPr lang="en-US" sz="1700" b="1" dirty="0">
                <a:solidFill>
                  <a:srgbClr val="111827"/>
                </a:solidFill>
              </a:rPr>
              <a:t>Bra design är argumenterad — inte mekaniskt “pattern matching”.</a:t>
            </a:r>
            <a:endParaRPr lang="en-US" sz="17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502920" y="320040"/>
            <a:ext cx="11064240" cy="457200"/>
          </a:xfrm>
          <a:prstGeom prst="rect">
            <a:avLst/>
          </a:prstGeom>
          <a:noFill/>
          <a:ln/>
        </p:spPr>
        <p:txBody>
          <a:bodyPr wrap="square" lIns="0" tIns="0" rIns="0" bIns="0" rtlCol="0" anchor="ctr">
            <a:normAutofit/>
          </a:bodyPr>
          <a:lstStyle/>
          <a:p>
            <a:pPr indent="0" marL="0">
              <a:buNone/>
            </a:pPr>
            <a:r>
              <a:rPr lang="en-US" sz="2800" b="1" dirty="0">
                <a:solidFill>
                  <a:srgbClr val="111827"/>
                </a:solidFill>
                <a:latin typeface="Aptos Display" pitchFamily="34" charset="0"/>
                <a:ea typeface="Aptos Display" pitchFamily="34" charset="-122"/>
                <a:cs typeface="Aptos Display" pitchFamily="34" charset="-120"/>
              </a:rPr>
              <a:t>Referenser och vidare läsning</a:t>
            </a:r>
            <a:endParaRPr lang="en-US" sz="2800" dirty="0"/>
          </a:p>
        </p:txBody>
      </p:sp>
      <p:sp>
        <p:nvSpPr>
          <p:cNvPr id="3" name="Text 1"/>
          <p:cNvSpPr/>
          <p:nvPr/>
        </p:nvSpPr>
        <p:spPr>
          <a:xfrm>
            <a:off x="530352" y="832104"/>
            <a:ext cx="10972800" cy="274320"/>
          </a:xfrm>
          <a:prstGeom prst="rect">
            <a:avLst/>
          </a:prstGeom>
          <a:noFill/>
          <a:ln/>
        </p:spPr>
        <p:txBody>
          <a:bodyPr wrap="square" lIns="0" tIns="0" rIns="0" bIns="0" rtlCol="0" anchor="ctr">
            <a:normAutofit/>
          </a:bodyPr>
          <a:lstStyle/>
          <a:p>
            <a:pPr indent="0" marL="0">
              <a:buNone/>
            </a:pPr>
            <a:r>
              <a:rPr lang="en-US" sz="1300" dirty="0">
                <a:solidFill>
                  <a:srgbClr val="667085"/>
                </a:solidFill>
              </a:rPr>
              <a:t>Begreppen i föreläsningen</a:t>
            </a:r>
            <a:endParaRPr lang="en-US" sz="1300" dirty="0"/>
          </a:p>
        </p:txBody>
      </p:sp>
      <p:sp>
        <p:nvSpPr>
          <p:cNvPr id="4" name="Text 2"/>
          <p:cNvSpPr/>
          <p:nvPr/>
        </p:nvSpPr>
        <p:spPr>
          <a:xfrm>
            <a:off x="777240" y="1325880"/>
            <a:ext cx="10607040" cy="3383280"/>
          </a:xfrm>
          <a:prstGeom prst="rect">
            <a:avLst/>
          </a:prstGeom>
          <a:noFill/>
          <a:ln/>
        </p:spPr>
        <p:txBody>
          <a:bodyPr wrap="square" lIns="508" tIns="508" rIns="508" bIns="508" rtlCol="0" anchor="t">
            <a:normAutofit/>
          </a:bodyPr>
          <a:lstStyle/>
          <a:p>
            <a:pPr marL="228600" indent="-228600">
              <a:buSzPct val="100000"/>
              <a:buChar char="•"/>
            </a:pPr>
            <a:r>
              <a:rPr lang="en-US" sz="1900" dirty="0">
                <a:solidFill>
                  <a:srgbClr val="111827"/>
                </a:solidFill>
              </a:rPr>
              <a:t>Craig Larman, Applying UML and Patterns — GRASP, SSD, domänmodeller och designmodeller.</a:t>
            </a:r>
            <a:endParaRPr lang="en-US" sz="1900" dirty="0"/>
          </a:p>
          <a:p>
            <a:pPr marL="228600" indent="-228600">
              <a:buSzPct val="100000"/>
              <a:buChar char="•"/>
            </a:pPr>
            <a:r>
              <a:rPr lang="en-US" sz="1900" dirty="0">
                <a:solidFill>
                  <a:srgbClr val="111827"/>
                </a:solidFill>
              </a:rPr>
              <a:t>David Parnas — informationsgömning och modulära designbeslut.</a:t>
            </a:r>
            <a:endParaRPr lang="en-US" sz="1900" dirty="0"/>
          </a:p>
          <a:p>
            <a:pPr marL="228600" indent="-228600">
              <a:buSzPct val="100000"/>
              <a:buChar char="•"/>
            </a:pPr>
            <a:r>
              <a:rPr lang="en-US" sz="1900" dirty="0">
                <a:solidFill>
                  <a:srgbClr val="111827"/>
                </a:solidFill>
              </a:rPr>
              <a:t>Edsger W. Dijkstra — separation of concerns som problemlösningsidé.</a:t>
            </a:r>
            <a:endParaRPr lang="en-US" sz="1900" dirty="0"/>
          </a:p>
          <a:p>
            <a:pPr marL="228600" indent="-228600">
              <a:buSzPct val="100000"/>
              <a:buChar char="•"/>
            </a:pPr>
            <a:r>
              <a:rPr lang="en-US" sz="1900" dirty="0">
                <a:solidFill>
                  <a:srgbClr val="111827"/>
                </a:solidFill>
              </a:rPr>
              <a:t>Robert C. Martin, Clean Code — namngivning, små fokuserade funktioner och tydliga beroenden.</a:t>
            </a:r>
            <a:endParaRPr lang="en-US" sz="1900" dirty="0"/>
          </a:p>
        </p:txBody>
      </p:sp>
      <p:sp>
        <p:nvSpPr>
          <p:cNvPr id="5" name="Shape 3"/>
          <p:cNvSpPr/>
          <p:nvPr/>
        </p:nvSpPr>
        <p:spPr>
          <a:xfrm>
            <a:off x="1325880" y="4892040"/>
            <a:ext cx="9555480" cy="1051560"/>
          </a:xfrm>
          <a:prstGeom prst="roundRect">
            <a:avLst>
              <a:gd name="adj" fmla="val 5217"/>
            </a:avLst>
          </a:prstGeom>
          <a:solidFill>
            <a:srgbClr val="CCFBF1"/>
          </a:solidFill>
          <a:ln w="12700">
            <a:solidFill>
              <a:srgbClr val="CCFBF1"/>
            </a:solidFill>
            <a:prstDash val="solid"/>
          </a:ln>
        </p:spPr>
      </p:sp>
      <p:sp>
        <p:nvSpPr>
          <p:cNvPr id="6" name="Text 4"/>
          <p:cNvSpPr/>
          <p:nvPr/>
        </p:nvSpPr>
        <p:spPr>
          <a:xfrm>
            <a:off x="1463040" y="5001768"/>
            <a:ext cx="9281160" cy="228600"/>
          </a:xfrm>
          <a:prstGeom prst="rect">
            <a:avLst/>
          </a:prstGeom>
          <a:noFill/>
          <a:ln/>
        </p:spPr>
        <p:txBody>
          <a:bodyPr wrap="square" lIns="0" tIns="0" rIns="0" bIns="0" rtlCol="0" anchor="ctr">
            <a:normAutofit/>
          </a:bodyPr>
          <a:lstStyle/>
          <a:p>
            <a:pPr indent="0" marL="0">
              <a:buNone/>
            </a:pPr>
            <a:r>
              <a:rPr lang="en-US" sz="1300" b="1" dirty="0">
                <a:solidFill>
                  <a:srgbClr val="0F766E"/>
                </a:solidFill>
              </a:rPr>
              <a:t>Att ta med</a:t>
            </a:r>
            <a:endParaRPr lang="en-US" sz="1300" dirty="0"/>
          </a:p>
        </p:txBody>
      </p:sp>
      <p:sp>
        <p:nvSpPr>
          <p:cNvPr id="7" name="Text 5"/>
          <p:cNvSpPr/>
          <p:nvPr/>
        </p:nvSpPr>
        <p:spPr>
          <a:xfrm>
            <a:off x="1463040" y="5285232"/>
            <a:ext cx="9281160" cy="576072"/>
          </a:xfrm>
          <a:prstGeom prst="rect">
            <a:avLst/>
          </a:prstGeom>
          <a:noFill/>
          <a:ln/>
        </p:spPr>
        <p:txBody>
          <a:bodyPr wrap="square" lIns="0" tIns="0" rIns="0" bIns="0" rtlCol="0" anchor="t">
            <a:normAutofit/>
          </a:bodyPr>
          <a:lstStyle/>
          <a:p>
            <a:pPr indent="0" marL="0">
              <a:buNone/>
            </a:pPr>
            <a:r>
              <a:rPr lang="en-US" sz="1400" dirty="0">
                <a:solidFill>
                  <a:srgbClr val="111827"/>
                </a:solidFill>
              </a:rPr>
              <a:t>GRASP är inte en katalog med färdiga klasser. Det är ett vokabulär för att resonera om vem som bör göra vad och varför.</a:t>
            </a:r>
            <a:endParaRPr lang="en-US" sz="1400" dirty="0"/>
          </a:p>
        </p:txBody>
      </p:sp>
      <p:sp>
        <p:nvSpPr>
          <p:cNvPr id="25" name="Slide Number Placeholder 0"/>
          <p:cNvSpPr>
            <a:spLocks noGrp="1"/>
          </p:cNvSpPr>
          <p:nvPr>
            <p:ph type="sldNum" sz="quarter" idx="4294967295"/>
          </p:nvPr>
        </p:nvSpPr>
        <p:spPr>
          <a:xfrm>
            <a:off x="11750040" y="643737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98A2B3"/>
                </a:solidFill>
              </a:defRPr>
            </a:lvl1pPr>
          </a:lstStyle>
          <a:p>
            <a:pPr algn="l"/>
            <a:fld id="{F7021451-1387-4CA6-816F-3879F97B5CBC}" type="slidenum">
              <a:rPr b="0" lang="en-US"/>
              <a:t>47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Linnéuniversitetet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Från analys till design — GRASP i en webbshop</dc:title>
  <dc:subject>Från analys till design med GRASP i en webbshop</dc:subject>
  <dc:creator>OpenAI</dc:creator>
  <cp:lastModifiedBy>OpenAI</cp:lastModifiedBy>
  <cp:revision>1</cp:revision>
  <dcterms:created xsi:type="dcterms:W3CDTF">2026-09-22T07:02:53Z</dcterms:created>
  <dcterms:modified xsi:type="dcterms:W3CDTF">2026-09-22T07:02:53Z</dcterms:modified>
</cp:coreProperties>
</file>